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  <p:sldMasterId id="2147483708" r:id="rId5"/>
    <p:sldMasterId id="2147483718" r:id="rId6"/>
    <p:sldMasterId id="2147483728" r:id="rId7"/>
    <p:sldMasterId id="2147483758" r:id="rId8"/>
    <p:sldMasterId id="2147483768" r:id="rId9"/>
    <p:sldMasterId id="2147483788" r:id="rId10"/>
  </p:sldMasterIdLst>
  <p:notesMasterIdLst>
    <p:notesMasterId r:id="rId35"/>
  </p:notesMasterIdLst>
  <p:sldIdLst>
    <p:sldId id="382" r:id="rId11"/>
    <p:sldId id="383" r:id="rId12"/>
    <p:sldId id="287" r:id="rId13"/>
    <p:sldId id="384" r:id="rId14"/>
    <p:sldId id="390" r:id="rId15"/>
    <p:sldId id="385" r:id="rId16"/>
    <p:sldId id="371" r:id="rId17"/>
    <p:sldId id="372" r:id="rId18"/>
    <p:sldId id="373" r:id="rId19"/>
    <p:sldId id="379" r:id="rId20"/>
    <p:sldId id="380" r:id="rId21"/>
    <p:sldId id="381" r:id="rId22"/>
    <p:sldId id="342" r:id="rId23"/>
    <p:sldId id="387" r:id="rId24"/>
    <p:sldId id="374" r:id="rId25"/>
    <p:sldId id="388" r:id="rId26"/>
    <p:sldId id="345" r:id="rId27"/>
    <p:sldId id="389" r:id="rId28"/>
    <p:sldId id="386" r:id="rId29"/>
    <p:sldId id="291" r:id="rId30"/>
    <p:sldId id="314" r:id="rId31"/>
    <p:sldId id="334" r:id="rId32"/>
    <p:sldId id="357" r:id="rId33"/>
    <p:sldId id="341" r:id="rId34"/>
  </p:sldIdLst>
  <p:sldSz cx="9144000" cy="5143500" type="screen16x9"/>
  <p:notesSz cx="6858000" cy="9144000"/>
  <p:embeddedFontLst>
    <p:embeddedFont>
      <p:font typeface="Aglet Sans" panose="020B0604020202020204" charset="0"/>
      <p:regular r:id="rId36"/>
      <p:bold r:id="rId37"/>
      <p:italic r:id="rId38"/>
      <p:boldItalic r:id="rId39"/>
    </p:embeddedFont>
    <p:embeddedFont>
      <p:font typeface="Aglet Sans Semibold" panose="020B0604020202020204" charset="0"/>
      <p:regular r:id="rId40"/>
      <p:bold r:id="rId41"/>
      <p:italic r:id="rId42"/>
      <p:boldItalic r:id="rId43"/>
    </p:embeddedFont>
    <p:embeddedFont>
      <p:font typeface="Arial Unicode MS" panose="020B0604020202020204" pitchFamily="34" charset="-128"/>
      <p:regular r:id="rId44"/>
    </p:embeddedFont>
    <p:embeddedFont>
      <p:font typeface="Inter" panose="020B0604020202020204" charset="0"/>
      <p:regular r:id="rId45"/>
      <p:bold r:id="rId46"/>
      <p:italic r:id="rId47"/>
      <p:boldItalic r:id="rId48"/>
    </p:embeddedFont>
    <p:embeddedFont>
      <p:font typeface="Rubik" panose="020B0604020202020204" charset="0"/>
      <p:regular r:id="rId49"/>
      <p:bold r:id="rId50"/>
      <p:italic r:id="rId51"/>
      <p:boldItalic r:id="rId52"/>
    </p:embeddedFont>
    <p:embeddedFont>
      <p:font typeface="Rubik Light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77F41F-6F9D-B646-091D-4181957CBE97}" name="Agata Klusek (Omnicom Commerce – Molecular)" initials="AM" userId="S::agata.klusek@molecularww.com::6811ac2d-3486-4eae-b645-75eeef6dd947" providerId="AD"/>
  <p188:author id="{35D9E052-210B-DF8D-5804-ABA6AA6E8297}" name="Milosz Maciejewski (Omnicom Commerce – Molecular)" initials="" userId="S::milosz.maciejewski@molecularww.com::3da07694-1b3d-4032-86a9-f15ebc8ec901" providerId="AD"/>
  <p188:author id="{D83517B3-AE9A-DD72-1125-9FF7B60550A9}" name="Marta Adamkowska (Molecular BBDO)" initials="MA(B" userId="S::marta.adamkowska@bbdo.com.pl::6ad7e807-b55f-4e44-a5e9-1e9decee58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325"/>
    <a:srgbClr val="0CAA50"/>
    <a:srgbClr val="0A5D3D"/>
    <a:srgbClr val="2BC0A3"/>
    <a:srgbClr val="16211F"/>
    <a:srgbClr val="C3D5CE"/>
    <a:srgbClr val="FFFFFF"/>
    <a:srgbClr val="C4D5CF"/>
    <a:srgbClr val="18211F"/>
    <a:srgbClr val="01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390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4.fntdata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78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43eb0b53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43eb0b53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To można by </a:t>
            </a:r>
            <a:r>
              <a:rPr lang="pl-PL" err="1"/>
              <a:t>zgraficyzować</a:t>
            </a:r>
            <a:endParaRPr lang="pl-PL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u="sng"/>
              <a:t>Tak, na pewno, bo to rodzaj procesu, albo elementów</a:t>
            </a:r>
            <a:endParaRPr u="sng"/>
          </a:p>
        </p:txBody>
      </p:sp>
    </p:spTree>
    <p:extLst>
      <p:ext uri="{BB962C8B-B14F-4D97-AF65-F5344CB8AC3E}">
        <p14:creationId xmlns:p14="http://schemas.microsoft.com/office/powerpoint/2010/main" val="447034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43eb0b53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43eb0b53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146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43eb0b53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43eb0b53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15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786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090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l-PL" u="sng"/>
          </a:p>
        </p:txBody>
      </p:sp>
    </p:spTree>
    <p:extLst>
      <p:ext uri="{BB962C8B-B14F-4D97-AF65-F5344CB8AC3E}">
        <p14:creationId xmlns:p14="http://schemas.microsoft.com/office/powerpoint/2010/main" val="3415915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43eb0b53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43eb0b53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15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809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25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43eb0b53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43eb0b53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To mówimy: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pl-PL" sz="1100" b="0" i="1" u="none" strike="noStrike" kern="0" cap="none" spc="0" normalizeH="0" baseline="0" noProof="0">
              <a:ln>
                <a:noFill/>
              </a:ln>
              <a:solidFill>
                <a:srgbClr val="303030">
                  <a:lumMod val="50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" panose="020B060402020202020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560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43eb0b53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43eb0b53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To mówimy: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pl-PL" sz="1100" b="0" i="1" u="none" strike="noStrike" kern="0" cap="none" spc="0" normalizeH="0" baseline="0" noProof="0">
              <a:ln>
                <a:noFill/>
              </a:ln>
              <a:solidFill>
                <a:srgbClr val="303030">
                  <a:lumMod val="50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" panose="020B060402020202020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540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43eb0b53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43eb0b53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To mówimy: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pl-PL" sz="1100" b="0" i="1" u="none" strike="noStrike" kern="0" cap="none" spc="0" normalizeH="0" baseline="0" noProof="0">
              <a:ln>
                <a:noFill/>
              </a:ln>
              <a:solidFill>
                <a:srgbClr val="303030">
                  <a:lumMod val="50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" panose="020B060402020202020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396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444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emf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230F9-1B08-6505-F110-53715FDA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59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0F50817-FC3C-F9AC-BD8F-46EEAC8B2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FEA4B7-D4C6-71D9-C1CD-35642ABD67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39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18211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14AF19-B852-DDA9-2000-9A6F3FDBD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9EFEBD0-AF35-C2D5-986F-C9930649C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18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E5EAEB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DDC1059-7403-11F1-6E91-34359048B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FDBFA7-B0D0-6231-D312-4F39D1935C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DEE001-91EA-B076-FE42-867C4A18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5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C4D5C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119CA54-1C5C-4C91-B7F6-3D7DED600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B119C1-462F-61C0-BDFE-7802F29CF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77043E8-C569-8F02-FE06-88649AFC7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46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230F9-1B08-6505-F110-53715FDA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3" name="Obraz 2" descr="Obraz zawierający zieleń, roślina, laser, warzywo&#10;&#10;Opis wygenerowany automatycznie">
            <a:extLst>
              <a:ext uri="{FF2B5EF4-FFF2-40B4-BE49-F238E27FC236}">
                <a16:creationId xmlns:a16="http://schemas.microsoft.com/office/drawing/2014/main" id="{11CBD88F-9A93-7119-5503-15B44C444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9167" b="-1"/>
          <a:stretch/>
        </p:blipFill>
        <p:spPr>
          <a:xfrm rot="5400000">
            <a:off x="-1185864" y="1185864"/>
            <a:ext cx="5143503" cy="277177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BE05335-1314-6531-5D0F-C20EA9A5A416}"/>
              </a:ext>
            </a:extLst>
          </p:cNvPr>
          <p:cNvSpPr/>
          <p:nvPr userDrawn="1"/>
        </p:nvSpPr>
        <p:spPr>
          <a:xfrm>
            <a:off x="0" y="-1"/>
            <a:ext cx="2771775" cy="5143501"/>
          </a:xfrm>
          <a:prstGeom prst="rect">
            <a:avLst/>
          </a:prstGeom>
          <a:solidFill>
            <a:srgbClr val="014325">
              <a:alpha val="580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58FF841-2DF8-9F7B-7A3A-6E27F98059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FEFBAE7-C8AA-45F6-E846-20AD7E86FF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42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A11360D9-8AA0-9FD4-8E96-014E820AD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27" r="16396"/>
          <a:stretch/>
        </p:blipFill>
        <p:spPr>
          <a:xfrm>
            <a:off x="0" y="-1"/>
            <a:ext cx="2771776" cy="51435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80B52EB-5EC5-5ED3-11A1-823CD5EA2459}"/>
              </a:ext>
            </a:extLst>
          </p:cNvPr>
          <p:cNvSpPr/>
          <p:nvPr userDrawn="1"/>
        </p:nvSpPr>
        <p:spPr>
          <a:xfrm>
            <a:off x="0" y="-1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89B70E-B6E0-1B44-64F8-9A73B58D2E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35CABC7-A1EC-D6D7-768D-B7F8DEE84E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86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orient="horz" pos="298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>
            <a:extLst>
              <a:ext uri="{FF2B5EF4-FFF2-40B4-BE49-F238E27FC236}">
                <a16:creationId xmlns:a16="http://schemas.microsoft.com/office/drawing/2014/main" id="{B8288B22-64F4-F338-7C36-5827E7869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779" t="7609" r="11505"/>
          <a:stretch/>
        </p:blipFill>
        <p:spPr>
          <a:xfrm>
            <a:off x="-24376" y="0"/>
            <a:ext cx="2796151" cy="5143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2C1ECA-5D84-1359-A06E-61790F7D7C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CEBDAC9-939D-7E1D-85B5-330C6609CA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60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close up of some plants&#10;&#10;Description automatically generated with low confidence">
            <a:extLst>
              <a:ext uri="{FF2B5EF4-FFF2-40B4-BE49-F238E27FC236}">
                <a16:creationId xmlns:a16="http://schemas.microsoft.com/office/drawing/2014/main" id="{6A3C3211-848E-A6C5-9F6F-6AD96561A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33" r="30556"/>
          <a:stretch/>
        </p:blipFill>
        <p:spPr>
          <a:xfrm>
            <a:off x="0" y="0"/>
            <a:ext cx="2771775" cy="5143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6F1335D-2483-B714-FCE5-9B9E9D697733}"/>
              </a:ext>
            </a:extLst>
          </p:cNvPr>
          <p:cNvSpPr/>
          <p:nvPr userDrawn="1"/>
        </p:nvSpPr>
        <p:spPr>
          <a:xfrm>
            <a:off x="-1" y="0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D76930-7BEE-AF3A-1AD8-FC8CC05F5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AC5325E-EB5D-58FC-3DEE-BEEB03CDCF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99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901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4F63DFA-028C-2698-8457-14D482D5E9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00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18211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230F9-1B08-6505-F110-53715FDA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77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18211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FDC0E23-4250-DF28-C037-F327F1C82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E5EAEB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DDC1059-7403-11F1-6E91-34359048B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FDBFA7-B0D0-6231-D312-4F39D1935C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DEE001-91EA-B076-FE42-867C4A18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89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C4D5C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119CA54-1C5C-4C91-B7F6-3D7DED600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B119C1-462F-61C0-BDFE-7802F29CF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77043E8-C569-8F02-FE06-88649AFC7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3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230F9-1B08-6505-F110-53715FDA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3" name="Obraz 2" descr="Obraz zawierający zieleń, roślina, laser, warzywo&#10;&#10;Opis wygenerowany automatycznie">
            <a:extLst>
              <a:ext uri="{FF2B5EF4-FFF2-40B4-BE49-F238E27FC236}">
                <a16:creationId xmlns:a16="http://schemas.microsoft.com/office/drawing/2014/main" id="{11CBD88F-9A93-7119-5503-15B44C444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9167" b="-1"/>
          <a:stretch/>
        </p:blipFill>
        <p:spPr>
          <a:xfrm rot="5400000">
            <a:off x="-1185864" y="1185864"/>
            <a:ext cx="5143503" cy="277177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BE05335-1314-6531-5D0F-C20EA9A5A416}"/>
              </a:ext>
            </a:extLst>
          </p:cNvPr>
          <p:cNvSpPr/>
          <p:nvPr userDrawn="1"/>
        </p:nvSpPr>
        <p:spPr>
          <a:xfrm>
            <a:off x="0" y="-1"/>
            <a:ext cx="2771775" cy="5143501"/>
          </a:xfrm>
          <a:prstGeom prst="rect">
            <a:avLst/>
          </a:prstGeom>
          <a:solidFill>
            <a:srgbClr val="014325">
              <a:alpha val="580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784D4DD-692B-4F72-6513-BA08791B5F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76686"/>
            <a:ext cx="1026886" cy="24665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8C18961-3534-20F5-24EA-19303256BC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0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A11360D9-8AA0-9FD4-8E96-014E820AD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27" r="16396"/>
          <a:stretch/>
        </p:blipFill>
        <p:spPr>
          <a:xfrm>
            <a:off x="0" y="-1"/>
            <a:ext cx="2771776" cy="51435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80B52EB-5EC5-5ED3-11A1-823CD5EA2459}"/>
              </a:ext>
            </a:extLst>
          </p:cNvPr>
          <p:cNvSpPr/>
          <p:nvPr userDrawn="1"/>
        </p:nvSpPr>
        <p:spPr>
          <a:xfrm>
            <a:off x="0" y="-1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5CB9D-B6E1-FD75-7A6F-99D243AF9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0300E63-02F0-8DFE-3FF9-F13CD1BD94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5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orient="horz" pos="298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>
            <a:extLst>
              <a:ext uri="{FF2B5EF4-FFF2-40B4-BE49-F238E27FC236}">
                <a16:creationId xmlns:a16="http://schemas.microsoft.com/office/drawing/2014/main" id="{B8288B22-64F4-F338-7C36-5827E7869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779" t="7609" r="11505"/>
          <a:stretch/>
        </p:blipFill>
        <p:spPr>
          <a:xfrm>
            <a:off x="-24376" y="0"/>
            <a:ext cx="2796151" cy="51435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AB23A50-0FF2-E5F1-8844-53FAFC7BD4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9C1D6D0-A703-E251-1DC0-818782729A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close up of some plants&#10;&#10;Description automatically generated with low confidence">
            <a:extLst>
              <a:ext uri="{FF2B5EF4-FFF2-40B4-BE49-F238E27FC236}">
                <a16:creationId xmlns:a16="http://schemas.microsoft.com/office/drawing/2014/main" id="{6A3C3211-848E-A6C5-9F6F-6AD96561A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33" r="30556"/>
          <a:stretch/>
        </p:blipFill>
        <p:spPr>
          <a:xfrm>
            <a:off x="0" y="0"/>
            <a:ext cx="2771775" cy="5143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6F1335D-2483-B714-FCE5-9B9E9D697733}"/>
              </a:ext>
            </a:extLst>
          </p:cNvPr>
          <p:cNvSpPr/>
          <p:nvPr userDrawn="1"/>
        </p:nvSpPr>
        <p:spPr>
          <a:xfrm>
            <a:off x="-1" y="0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AB23A50-0FF2-E5F1-8844-53FAFC7BD4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BDF9631-5A3F-35C0-3268-8CB6C08556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1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388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0F50817-FC3C-F9AC-BD8F-46EEAC8B2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FEA4B7-D4C6-71D9-C1CD-35642ABD67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04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18211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14AF19-B852-DDA9-2000-9A6F3FDBD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9EFEBD0-AF35-C2D5-986F-C9930649C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7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E5EAEB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DDC1059-7403-11F1-6E91-34359048B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FDBFA7-B0D0-6231-D312-4F39D1935C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DEE001-91EA-B076-FE42-867C4A18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1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E5EAEB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DDC1059-7403-11F1-6E91-34359048B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FDBFA7-B0D0-6231-D312-4F39D1935C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DEE001-91EA-B076-FE42-867C4A18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79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C4D5C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119CA54-1C5C-4C91-B7F6-3D7DED600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B119C1-462F-61C0-BDFE-7802F29CF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77043E8-C569-8F02-FE06-88649AFC7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17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230F9-1B08-6505-F110-53715FDA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3" name="Obraz 2" descr="Obraz zawierający zieleń, roślina, laser, warzywo&#10;&#10;Opis wygenerowany automatycznie">
            <a:extLst>
              <a:ext uri="{FF2B5EF4-FFF2-40B4-BE49-F238E27FC236}">
                <a16:creationId xmlns:a16="http://schemas.microsoft.com/office/drawing/2014/main" id="{11CBD88F-9A93-7119-5503-15B44C444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9167" b="-1"/>
          <a:stretch/>
        </p:blipFill>
        <p:spPr>
          <a:xfrm rot="5400000">
            <a:off x="-1185864" y="1185864"/>
            <a:ext cx="5143503" cy="277177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BE05335-1314-6531-5D0F-C20EA9A5A416}"/>
              </a:ext>
            </a:extLst>
          </p:cNvPr>
          <p:cNvSpPr/>
          <p:nvPr userDrawn="1"/>
        </p:nvSpPr>
        <p:spPr>
          <a:xfrm>
            <a:off x="0" y="-1"/>
            <a:ext cx="2771775" cy="5143501"/>
          </a:xfrm>
          <a:prstGeom prst="rect">
            <a:avLst/>
          </a:prstGeom>
          <a:solidFill>
            <a:srgbClr val="014325">
              <a:alpha val="580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58FF841-2DF8-9F7B-7A3A-6E27F98059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FEFBAE7-C8AA-45F6-E846-20AD7E86FF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0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A11360D9-8AA0-9FD4-8E96-014E820AD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27" r="16396"/>
          <a:stretch/>
        </p:blipFill>
        <p:spPr>
          <a:xfrm>
            <a:off x="0" y="-1"/>
            <a:ext cx="2771776" cy="51435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80B52EB-5EC5-5ED3-11A1-823CD5EA2459}"/>
              </a:ext>
            </a:extLst>
          </p:cNvPr>
          <p:cNvSpPr/>
          <p:nvPr userDrawn="1"/>
        </p:nvSpPr>
        <p:spPr>
          <a:xfrm>
            <a:off x="0" y="-1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89B70E-B6E0-1B44-64F8-9A73B58D2E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35CABC7-A1EC-D6D7-768D-B7F8DEE84E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37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orient="horz" pos="298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>
            <a:extLst>
              <a:ext uri="{FF2B5EF4-FFF2-40B4-BE49-F238E27FC236}">
                <a16:creationId xmlns:a16="http://schemas.microsoft.com/office/drawing/2014/main" id="{B8288B22-64F4-F338-7C36-5827E7869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779" t="7609" r="11505"/>
          <a:stretch/>
        </p:blipFill>
        <p:spPr>
          <a:xfrm>
            <a:off x="-24376" y="0"/>
            <a:ext cx="2796151" cy="5143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2C1ECA-5D84-1359-A06E-61790F7D7C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CEBDAC9-939D-7E1D-85B5-330C6609CA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17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close up of some plants&#10;&#10;Description automatically generated with low confidence">
            <a:extLst>
              <a:ext uri="{FF2B5EF4-FFF2-40B4-BE49-F238E27FC236}">
                <a16:creationId xmlns:a16="http://schemas.microsoft.com/office/drawing/2014/main" id="{6A3C3211-848E-A6C5-9F6F-6AD96561A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33" r="30556"/>
          <a:stretch/>
        </p:blipFill>
        <p:spPr>
          <a:xfrm>
            <a:off x="0" y="0"/>
            <a:ext cx="2771775" cy="5143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6F1335D-2483-B714-FCE5-9B9E9D697733}"/>
              </a:ext>
            </a:extLst>
          </p:cNvPr>
          <p:cNvSpPr/>
          <p:nvPr userDrawn="1"/>
        </p:nvSpPr>
        <p:spPr>
          <a:xfrm>
            <a:off x="-1" y="0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D76930-7BEE-AF3A-1AD8-FC8CC05F5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AC5325E-EB5D-58FC-3DEE-BEEB03CDCF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01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474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0F50817-FC3C-F9AC-BD8F-46EEAC8B2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FEA4B7-D4C6-71D9-C1CD-35642ABD67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86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18211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14AF19-B852-DDA9-2000-9A6F3FDBD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9EFEBD0-AF35-C2D5-986F-C9930649C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65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E5EAEB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DDC1059-7403-11F1-6E91-34359048B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FDBFA7-B0D0-6231-D312-4F39D1935C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DEE001-91EA-B076-FE42-867C4A18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8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C4D5C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119CA54-1C5C-4C91-B7F6-3D7DED600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B119C1-462F-61C0-BDFE-7802F29CF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77043E8-C569-8F02-FE06-88649AFC7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00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C4D5C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119CA54-1C5C-4C91-B7F6-3D7DED600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B119C1-462F-61C0-BDFE-7802F29CF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77043E8-C569-8F02-FE06-88649AFC7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8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230F9-1B08-6505-F110-53715FDA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3" name="Obraz 2" descr="Obraz zawierający zieleń, roślina, laser, warzywo&#10;&#10;Opis wygenerowany automatycznie">
            <a:extLst>
              <a:ext uri="{FF2B5EF4-FFF2-40B4-BE49-F238E27FC236}">
                <a16:creationId xmlns:a16="http://schemas.microsoft.com/office/drawing/2014/main" id="{11CBD88F-9A93-7119-5503-15B44C444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9167" b="-1"/>
          <a:stretch/>
        </p:blipFill>
        <p:spPr>
          <a:xfrm rot="5400000">
            <a:off x="-1185864" y="1185864"/>
            <a:ext cx="5143503" cy="277177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BE05335-1314-6531-5D0F-C20EA9A5A416}"/>
              </a:ext>
            </a:extLst>
          </p:cNvPr>
          <p:cNvSpPr/>
          <p:nvPr userDrawn="1"/>
        </p:nvSpPr>
        <p:spPr>
          <a:xfrm>
            <a:off x="0" y="-1"/>
            <a:ext cx="2771775" cy="5143501"/>
          </a:xfrm>
          <a:prstGeom prst="rect">
            <a:avLst/>
          </a:prstGeom>
          <a:solidFill>
            <a:srgbClr val="014325">
              <a:alpha val="580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58FF841-2DF8-9F7B-7A3A-6E27F98059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FEFBAE7-C8AA-45F6-E846-20AD7E86FF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67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A11360D9-8AA0-9FD4-8E96-014E820AD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27" r="16396"/>
          <a:stretch/>
        </p:blipFill>
        <p:spPr>
          <a:xfrm>
            <a:off x="0" y="-1"/>
            <a:ext cx="2771776" cy="51435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80B52EB-5EC5-5ED3-11A1-823CD5EA2459}"/>
              </a:ext>
            </a:extLst>
          </p:cNvPr>
          <p:cNvSpPr/>
          <p:nvPr userDrawn="1"/>
        </p:nvSpPr>
        <p:spPr>
          <a:xfrm>
            <a:off x="0" y="-1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89B70E-B6E0-1B44-64F8-9A73B58D2E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35CABC7-A1EC-D6D7-768D-B7F8DEE84E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86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orient="horz" pos="298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>
            <a:extLst>
              <a:ext uri="{FF2B5EF4-FFF2-40B4-BE49-F238E27FC236}">
                <a16:creationId xmlns:a16="http://schemas.microsoft.com/office/drawing/2014/main" id="{B8288B22-64F4-F338-7C36-5827E7869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779" t="7609" r="11505"/>
          <a:stretch/>
        </p:blipFill>
        <p:spPr>
          <a:xfrm>
            <a:off x="-24376" y="0"/>
            <a:ext cx="2796151" cy="5143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2C1ECA-5D84-1359-A06E-61790F7D7C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CEBDAC9-939D-7E1D-85B5-330C6609CA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4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close up of some plants&#10;&#10;Description automatically generated with low confidence">
            <a:extLst>
              <a:ext uri="{FF2B5EF4-FFF2-40B4-BE49-F238E27FC236}">
                <a16:creationId xmlns:a16="http://schemas.microsoft.com/office/drawing/2014/main" id="{6A3C3211-848E-A6C5-9F6F-6AD96561A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33" r="30556"/>
          <a:stretch/>
        </p:blipFill>
        <p:spPr>
          <a:xfrm>
            <a:off x="0" y="0"/>
            <a:ext cx="2771775" cy="5143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6F1335D-2483-B714-FCE5-9B9E9D697733}"/>
              </a:ext>
            </a:extLst>
          </p:cNvPr>
          <p:cNvSpPr/>
          <p:nvPr userDrawn="1"/>
        </p:nvSpPr>
        <p:spPr>
          <a:xfrm>
            <a:off x="-1" y="0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D76930-7BEE-AF3A-1AD8-FC8CC05F5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AC5325E-EB5D-58FC-3DEE-BEEB03CDCF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34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5146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0F50817-FC3C-F9AC-BD8F-46EEAC8B2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FEA4B7-D4C6-71D9-C1CD-35642ABD67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0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18211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14AF19-B852-DDA9-2000-9A6F3FDBD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9EFEBD0-AF35-C2D5-986F-C9930649C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E5EAEB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DDC1059-7403-11F1-6E91-34359048B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FDBFA7-B0D0-6231-D312-4F39D1935C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DEE001-91EA-B076-FE42-867C4A18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8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C4D5C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119CA54-1C5C-4C91-B7F6-3D7DED600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B119C1-462F-61C0-BDFE-7802F29CF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77043E8-C569-8F02-FE06-88649AFC7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4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230F9-1B08-6505-F110-53715FDA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3" name="Obraz 2" descr="Obraz zawierający zieleń, roślina, laser, warzywo&#10;&#10;Opis wygenerowany automatycznie">
            <a:extLst>
              <a:ext uri="{FF2B5EF4-FFF2-40B4-BE49-F238E27FC236}">
                <a16:creationId xmlns:a16="http://schemas.microsoft.com/office/drawing/2014/main" id="{11CBD88F-9A93-7119-5503-15B44C444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9167" b="-1"/>
          <a:stretch/>
        </p:blipFill>
        <p:spPr>
          <a:xfrm rot="5400000">
            <a:off x="-1185864" y="1185864"/>
            <a:ext cx="5143503" cy="277177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BE05335-1314-6531-5D0F-C20EA9A5A416}"/>
              </a:ext>
            </a:extLst>
          </p:cNvPr>
          <p:cNvSpPr/>
          <p:nvPr userDrawn="1"/>
        </p:nvSpPr>
        <p:spPr>
          <a:xfrm>
            <a:off x="0" y="-1"/>
            <a:ext cx="2771775" cy="5143501"/>
          </a:xfrm>
          <a:prstGeom prst="rect">
            <a:avLst/>
          </a:prstGeom>
          <a:solidFill>
            <a:srgbClr val="014325">
              <a:alpha val="580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784D4DD-692B-4F72-6513-BA08791B5F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76686"/>
            <a:ext cx="1026886" cy="24665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1F5602E-4200-F3DC-B05E-D3E92FD3E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96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230F9-1B08-6505-F110-53715FDA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3" name="Obraz 2" descr="Obraz zawierający zieleń, roślina, laser, warzywo&#10;&#10;Opis wygenerowany automatycznie">
            <a:extLst>
              <a:ext uri="{FF2B5EF4-FFF2-40B4-BE49-F238E27FC236}">
                <a16:creationId xmlns:a16="http://schemas.microsoft.com/office/drawing/2014/main" id="{11CBD88F-9A93-7119-5503-15B44C444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9167" b="-1"/>
          <a:stretch/>
        </p:blipFill>
        <p:spPr>
          <a:xfrm rot="5400000">
            <a:off x="-1185864" y="1185864"/>
            <a:ext cx="5143503" cy="277177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BE05335-1314-6531-5D0F-C20EA9A5A416}"/>
              </a:ext>
            </a:extLst>
          </p:cNvPr>
          <p:cNvSpPr/>
          <p:nvPr userDrawn="1"/>
        </p:nvSpPr>
        <p:spPr>
          <a:xfrm>
            <a:off x="0" y="-1"/>
            <a:ext cx="2771775" cy="5143501"/>
          </a:xfrm>
          <a:prstGeom prst="rect">
            <a:avLst/>
          </a:prstGeom>
          <a:solidFill>
            <a:srgbClr val="014325">
              <a:alpha val="580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58FF841-2DF8-9F7B-7A3A-6E27F98059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FEFBAE7-C8AA-45F6-E846-20AD7E86FF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9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A11360D9-8AA0-9FD4-8E96-014E820AD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27" r="16396"/>
          <a:stretch/>
        </p:blipFill>
        <p:spPr>
          <a:xfrm>
            <a:off x="0" y="-1"/>
            <a:ext cx="2771776" cy="51435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80B52EB-5EC5-5ED3-11A1-823CD5EA2459}"/>
              </a:ext>
            </a:extLst>
          </p:cNvPr>
          <p:cNvSpPr/>
          <p:nvPr userDrawn="1"/>
        </p:nvSpPr>
        <p:spPr>
          <a:xfrm>
            <a:off x="0" y="-1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89B70E-B6E0-1B44-64F8-9A73B58D2E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35CABC7-A1EC-D6D7-768D-B7F8DEE84E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8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orient="horz" pos="298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>
            <a:extLst>
              <a:ext uri="{FF2B5EF4-FFF2-40B4-BE49-F238E27FC236}">
                <a16:creationId xmlns:a16="http://schemas.microsoft.com/office/drawing/2014/main" id="{B8288B22-64F4-F338-7C36-5827E7869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779" t="7609" r="11505"/>
          <a:stretch/>
        </p:blipFill>
        <p:spPr>
          <a:xfrm>
            <a:off x="-24376" y="0"/>
            <a:ext cx="2796151" cy="5143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2C1ECA-5D84-1359-A06E-61790F7D7C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CEBDAC9-939D-7E1D-85B5-330C6609CA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7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close up of some plants&#10;&#10;Description automatically generated with low confidence">
            <a:extLst>
              <a:ext uri="{FF2B5EF4-FFF2-40B4-BE49-F238E27FC236}">
                <a16:creationId xmlns:a16="http://schemas.microsoft.com/office/drawing/2014/main" id="{6A3C3211-848E-A6C5-9F6F-6AD96561A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33" r="30556"/>
          <a:stretch/>
        </p:blipFill>
        <p:spPr>
          <a:xfrm>
            <a:off x="0" y="0"/>
            <a:ext cx="2771775" cy="5143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6F1335D-2483-B714-FCE5-9B9E9D697733}"/>
              </a:ext>
            </a:extLst>
          </p:cNvPr>
          <p:cNvSpPr/>
          <p:nvPr userDrawn="1"/>
        </p:nvSpPr>
        <p:spPr>
          <a:xfrm>
            <a:off x="-1" y="0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D76930-7BEE-AF3A-1AD8-FC8CC05F5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AC5325E-EB5D-58FC-3DEE-BEEB03CDCF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80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282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0F50817-FC3C-F9AC-BD8F-46EEAC8B2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FEA4B7-D4C6-71D9-C1CD-35642ABD67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43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18211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14AF19-B852-DDA9-2000-9A6F3FDBD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9EFEBD0-AF35-C2D5-986F-C9930649C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9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E5EAEB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DDC1059-7403-11F1-6E91-34359048B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FDBFA7-B0D0-6231-D312-4F39D1935C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DEE001-91EA-B076-FE42-867C4A18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2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C4D5C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119CA54-1C5C-4C91-B7F6-3D7DED600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048" y="401913"/>
            <a:ext cx="680466" cy="5694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B119C1-462F-61C0-BDFE-7802F29CF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087" y="4485684"/>
            <a:ext cx="477675" cy="2388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77043E8-C569-8F02-FE06-88649AFC7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786" y="4503100"/>
            <a:ext cx="477675" cy="2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6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0143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230F9-1B08-6505-F110-53715FDA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B99B07-08BF-1507-3369-B1F58A6A4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  <p:pic>
        <p:nvPicPr>
          <p:cNvPr id="3" name="Obraz 2" descr="Obraz zawierający zieleń, roślina, laser, warzywo&#10;&#10;Opis wygenerowany automatycznie">
            <a:extLst>
              <a:ext uri="{FF2B5EF4-FFF2-40B4-BE49-F238E27FC236}">
                <a16:creationId xmlns:a16="http://schemas.microsoft.com/office/drawing/2014/main" id="{11CBD88F-9A93-7119-5503-15B44C444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9167" b="-1"/>
          <a:stretch/>
        </p:blipFill>
        <p:spPr>
          <a:xfrm rot="5400000">
            <a:off x="-1185864" y="1185864"/>
            <a:ext cx="5143503" cy="277177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BE05335-1314-6531-5D0F-C20EA9A5A416}"/>
              </a:ext>
            </a:extLst>
          </p:cNvPr>
          <p:cNvSpPr/>
          <p:nvPr userDrawn="1"/>
        </p:nvSpPr>
        <p:spPr>
          <a:xfrm>
            <a:off x="0" y="-1"/>
            <a:ext cx="2771775" cy="5143501"/>
          </a:xfrm>
          <a:prstGeom prst="rect">
            <a:avLst/>
          </a:prstGeom>
          <a:solidFill>
            <a:srgbClr val="014325">
              <a:alpha val="580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58FF841-2DF8-9F7B-7A3A-6E27F98059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FEFBAE7-C8AA-45F6-E846-20AD7E86FF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9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A11360D9-8AA0-9FD4-8E96-014E820AD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27" r="16396"/>
          <a:stretch/>
        </p:blipFill>
        <p:spPr>
          <a:xfrm>
            <a:off x="0" y="-1"/>
            <a:ext cx="2771776" cy="51435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80B52EB-5EC5-5ED3-11A1-823CD5EA2459}"/>
              </a:ext>
            </a:extLst>
          </p:cNvPr>
          <p:cNvSpPr/>
          <p:nvPr userDrawn="1"/>
        </p:nvSpPr>
        <p:spPr>
          <a:xfrm>
            <a:off x="0" y="-1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D5632A5-1955-3BF0-65A8-E8E76DED28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5CB9D-B6E1-FD75-7A6F-99D243AF90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55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orient="horz" pos="298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A11360D9-8AA0-9FD4-8E96-014E820AD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27" r="16396"/>
          <a:stretch/>
        </p:blipFill>
        <p:spPr>
          <a:xfrm>
            <a:off x="0" y="-1"/>
            <a:ext cx="2771776" cy="51435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80B52EB-5EC5-5ED3-11A1-823CD5EA2459}"/>
              </a:ext>
            </a:extLst>
          </p:cNvPr>
          <p:cNvSpPr/>
          <p:nvPr userDrawn="1"/>
        </p:nvSpPr>
        <p:spPr>
          <a:xfrm>
            <a:off x="0" y="-1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89B70E-B6E0-1B44-64F8-9A73B58D2E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35CABC7-A1EC-D6D7-768D-B7F8DEE84E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61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orient="horz" pos="298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>
            <a:extLst>
              <a:ext uri="{FF2B5EF4-FFF2-40B4-BE49-F238E27FC236}">
                <a16:creationId xmlns:a16="http://schemas.microsoft.com/office/drawing/2014/main" id="{B8288B22-64F4-F338-7C36-5827E7869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779" t="7609" r="11505"/>
          <a:stretch/>
        </p:blipFill>
        <p:spPr>
          <a:xfrm>
            <a:off x="-24376" y="0"/>
            <a:ext cx="2796151" cy="5143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2C1ECA-5D84-1359-A06E-61790F7D7C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CEBDAC9-939D-7E1D-85B5-330C6609CA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09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close up of some plants&#10;&#10;Description automatically generated with low confidence">
            <a:extLst>
              <a:ext uri="{FF2B5EF4-FFF2-40B4-BE49-F238E27FC236}">
                <a16:creationId xmlns:a16="http://schemas.microsoft.com/office/drawing/2014/main" id="{6A3C3211-848E-A6C5-9F6F-6AD96561A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33" r="30556"/>
          <a:stretch/>
        </p:blipFill>
        <p:spPr>
          <a:xfrm>
            <a:off x="0" y="0"/>
            <a:ext cx="2771775" cy="5143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6F1335D-2483-B714-FCE5-9B9E9D697733}"/>
              </a:ext>
            </a:extLst>
          </p:cNvPr>
          <p:cNvSpPr/>
          <p:nvPr userDrawn="1"/>
        </p:nvSpPr>
        <p:spPr>
          <a:xfrm>
            <a:off x="-1" y="0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D76930-7BEE-AF3A-1AD8-FC8CC05F5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773" y="385201"/>
            <a:ext cx="664030" cy="5663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AC5325E-EB5D-58FC-3DEE-BEEB03CDCF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96662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7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51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>
            <a:extLst>
              <a:ext uri="{FF2B5EF4-FFF2-40B4-BE49-F238E27FC236}">
                <a16:creationId xmlns:a16="http://schemas.microsoft.com/office/drawing/2014/main" id="{B8288B22-64F4-F338-7C36-5827E7869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779" t="7609" r="11505"/>
          <a:stretch/>
        </p:blipFill>
        <p:spPr>
          <a:xfrm>
            <a:off x="-24376" y="0"/>
            <a:ext cx="2796151" cy="514350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16B3F0F-23B3-693A-CF9F-01CC604E85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AB23A50-0FF2-E5F1-8844-53FAFC7BD4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36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kład niestandardowy">
    <p:bg>
      <p:bgPr>
        <a:solidFill>
          <a:srgbClr val="014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close up of some plants&#10;&#10;Description automatically generated with low confidence">
            <a:extLst>
              <a:ext uri="{FF2B5EF4-FFF2-40B4-BE49-F238E27FC236}">
                <a16:creationId xmlns:a16="http://schemas.microsoft.com/office/drawing/2014/main" id="{6A3C3211-848E-A6C5-9F6F-6AD96561A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33" r="30556"/>
          <a:stretch/>
        </p:blipFill>
        <p:spPr>
          <a:xfrm>
            <a:off x="0" y="0"/>
            <a:ext cx="2771775" cy="5143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6F1335D-2483-B714-FCE5-9B9E9D697733}"/>
              </a:ext>
            </a:extLst>
          </p:cNvPr>
          <p:cNvSpPr/>
          <p:nvPr userDrawn="1"/>
        </p:nvSpPr>
        <p:spPr>
          <a:xfrm>
            <a:off x="-1" y="0"/>
            <a:ext cx="2771776" cy="5143500"/>
          </a:xfrm>
          <a:prstGeom prst="rect">
            <a:avLst/>
          </a:prstGeom>
          <a:solidFill>
            <a:srgbClr val="01432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16B3F0F-23B3-693A-CF9F-01CC604E85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399" y="411163"/>
            <a:ext cx="664030" cy="54698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AB23A50-0FF2-E5F1-8844-53FAFC7BD4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400" y="4485684"/>
            <a:ext cx="1026886" cy="2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23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7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18211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67" r:id="rId2"/>
    <p:sldLayoutId id="2147483665" r:id="rId3"/>
    <p:sldLayoutId id="2147483666" r:id="rId4"/>
    <p:sldLayoutId id="2147483674" r:id="rId5"/>
    <p:sldLayoutId id="2147483675" r:id="rId6"/>
    <p:sldLayoutId id="2147483676" r:id="rId7"/>
    <p:sldLayoutId id="2147483677" r:id="rId8"/>
    <p:sldLayoutId id="214748366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787" userDrawn="1">
          <p15:clr>
            <a:srgbClr val="F26B43"/>
          </p15:clr>
        </p15:guide>
        <p15:guide id="2" pos="158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1620" userDrawn="1">
          <p15:clr>
            <a:srgbClr val="F26B43"/>
          </p15:clr>
        </p15:guide>
        <p15:guide id="5" orient="horz" pos="259" userDrawn="1">
          <p15:clr>
            <a:srgbClr val="F26B43"/>
          </p15:clr>
        </p15:guide>
        <p15:guide id="6" orient="horz" pos="2981" userDrawn="1">
          <p15:clr>
            <a:srgbClr val="F26B43"/>
          </p15:clr>
        </p15:guide>
        <p15:guide id="7" pos="1973" userDrawn="1">
          <p15:clr>
            <a:srgbClr val="F26B43"/>
          </p15:clr>
        </p15:guide>
        <p15:guide id="8" pos="17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11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06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787">
          <p15:clr>
            <a:srgbClr val="F26B43"/>
          </p15:clr>
        </p15:guide>
        <p15:guide id="2" pos="158">
          <p15:clr>
            <a:srgbClr val="F26B43"/>
          </p15:clr>
        </p15:guide>
        <p15:guide id="3" pos="5602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2981">
          <p15:clr>
            <a:srgbClr val="F26B43"/>
          </p15:clr>
        </p15:guide>
        <p15:guide id="7" pos="1973">
          <p15:clr>
            <a:srgbClr val="F26B43"/>
          </p15:clr>
        </p15:guide>
        <p15:guide id="8" pos="174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11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020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787">
          <p15:clr>
            <a:srgbClr val="F26B43"/>
          </p15:clr>
        </p15:guide>
        <p15:guide id="2" pos="158">
          <p15:clr>
            <a:srgbClr val="F26B43"/>
          </p15:clr>
        </p15:guide>
        <p15:guide id="3" pos="5602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2981">
          <p15:clr>
            <a:srgbClr val="F26B43"/>
          </p15:clr>
        </p15:guide>
        <p15:guide id="7" pos="1973">
          <p15:clr>
            <a:srgbClr val="F26B43"/>
          </p15:clr>
        </p15:guide>
        <p15:guide id="8" pos="174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11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7642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787">
          <p15:clr>
            <a:srgbClr val="F26B43"/>
          </p15:clr>
        </p15:guide>
        <p15:guide id="2" pos="158">
          <p15:clr>
            <a:srgbClr val="F26B43"/>
          </p15:clr>
        </p15:guide>
        <p15:guide id="3" pos="5602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2981">
          <p15:clr>
            <a:srgbClr val="F26B43"/>
          </p15:clr>
        </p15:guide>
        <p15:guide id="7" pos="1973">
          <p15:clr>
            <a:srgbClr val="F26B43"/>
          </p15:clr>
        </p15:guide>
        <p15:guide id="8" pos="174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11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543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787">
          <p15:clr>
            <a:srgbClr val="F26B43"/>
          </p15:clr>
        </p15:guide>
        <p15:guide id="2" pos="158">
          <p15:clr>
            <a:srgbClr val="F26B43"/>
          </p15:clr>
        </p15:guide>
        <p15:guide id="3" pos="5602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2981">
          <p15:clr>
            <a:srgbClr val="F26B43"/>
          </p15:clr>
        </p15:guide>
        <p15:guide id="7" pos="1973">
          <p15:clr>
            <a:srgbClr val="F26B43"/>
          </p15:clr>
        </p15:guide>
        <p15:guide id="8" pos="174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11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480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787">
          <p15:clr>
            <a:srgbClr val="F26B43"/>
          </p15:clr>
        </p15:guide>
        <p15:guide id="2" pos="158">
          <p15:clr>
            <a:srgbClr val="F26B43"/>
          </p15:clr>
        </p15:guide>
        <p15:guide id="3" pos="5602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2981">
          <p15:clr>
            <a:srgbClr val="F26B43"/>
          </p15:clr>
        </p15:guide>
        <p15:guide id="7" pos="1973">
          <p15:clr>
            <a:srgbClr val="F26B43"/>
          </p15:clr>
        </p15:guide>
        <p15:guide id="8" pos="174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11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7654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787">
          <p15:clr>
            <a:srgbClr val="F26B43"/>
          </p15:clr>
        </p15:guide>
        <p15:guide id="2" pos="158">
          <p15:clr>
            <a:srgbClr val="F26B43"/>
          </p15:clr>
        </p15:guide>
        <p15:guide id="3" pos="5602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2981">
          <p15:clr>
            <a:srgbClr val="F26B43"/>
          </p15:clr>
        </p15:guide>
        <p15:guide id="7" pos="1973">
          <p15:clr>
            <a:srgbClr val="F26B43"/>
          </p15:clr>
        </p15:guide>
        <p15:guide id="8" pos="17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wojtek@puerecity.pl" TargetMode="Externa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19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6C3A6E8B-280A-5B66-A673-00E184CB25B0}"/>
              </a:ext>
            </a:extLst>
          </p:cNvPr>
          <p:cNvSpPr txBox="1">
            <a:spLocks/>
          </p:cNvSpPr>
          <p:nvPr/>
        </p:nvSpPr>
        <p:spPr>
          <a:xfrm>
            <a:off x="679522" y="1674186"/>
            <a:ext cx="4861501" cy="1238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rial Unicode MS"/>
                <a:cs typeface="Arial Unicode MS"/>
                <a:sym typeface="Arial"/>
              </a:rPr>
              <a:t>Zrównoważona komunikacja </a:t>
            </a:r>
            <a:r>
              <a:rPr lang="pl-PL" sz="2000">
                <a:solidFill>
                  <a:srgbClr val="FFFFFF"/>
                </a:solidFill>
                <a:latin typeface="Aglet Sans"/>
                <a:ea typeface="Arial Unicode MS"/>
                <a:cs typeface="Arial Unicode MS"/>
              </a:rPr>
              <a:t>d</a:t>
            </a: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rial Unicode MS"/>
                <a:cs typeface="Arial Unicode MS"/>
                <a:sym typeface="Arial"/>
              </a:rPr>
              <a:t>igital OOH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rial Unicode MS"/>
              <a:cs typeface="Arial Unicode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l-P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</p:txBody>
      </p:sp>
      <p:pic>
        <p:nvPicPr>
          <p:cNvPr id="10" name="Obraz 9" descr="Obraz zawierający ciemne&#10;&#10;Opis wygenerowany automatycznie">
            <a:extLst>
              <a:ext uri="{FF2B5EF4-FFF2-40B4-BE49-F238E27FC236}">
                <a16:creationId xmlns:a16="http://schemas.microsoft.com/office/drawing/2014/main" id="{B7455847-E659-D8DF-FF7C-8D7C22511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114" y="3964269"/>
            <a:ext cx="3242886" cy="1179231"/>
          </a:xfrm>
          <a:prstGeom prst="rect">
            <a:avLst/>
          </a:prstGeom>
        </p:spPr>
      </p:pic>
      <p:sp>
        <p:nvSpPr>
          <p:cNvPr id="9" name="Google Shape;54;p13">
            <a:extLst>
              <a:ext uri="{FF2B5EF4-FFF2-40B4-BE49-F238E27FC236}">
                <a16:creationId xmlns:a16="http://schemas.microsoft.com/office/drawing/2014/main" id="{2CEAEF5D-A8B3-47C5-3F80-B590BF940DDD}"/>
              </a:ext>
            </a:extLst>
          </p:cNvPr>
          <p:cNvSpPr txBox="1">
            <a:spLocks/>
          </p:cNvSpPr>
          <p:nvPr/>
        </p:nvSpPr>
        <p:spPr>
          <a:xfrm>
            <a:off x="1667436" y="2161904"/>
            <a:ext cx="4379675" cy="4520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0" i="0" u="none" strike="noStrike" kern="0" cap="none" spc="0" normalizeH="0" baseline="0" noProof="0">
              <a:ln>
                <a:noFill/>
              </a:ln>
              <a:solidFill>
                <a:srgbClr val="C4D5CF"/>
              </a:solidFill>
              <a:effectLst/>
              <a:uLnTx/>
              <a:uFillTx/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B363D0-6729-7334-0299-60287DF5A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104" y="2233563"/>
            <a:ext cx="1360454" cy="2418584"/>
          </a:xfrm>
          <a:prstGeom prst="rect">
            <a:avLst/>
          </a:prstGeom>
        </p:spPr>
      </p:pic>
      <p:pic>
        <p:nvPicPr>
          <p:cNvPr id="12" name="Picture 11" descr="A green and black rechargeable gas pump&#10;&#10;Description automatically generated">
            <a:extLst>
              <a:ext uri="{FF2B5EF4-FFF2-40B4-BE49-F238E27FC236}">
                <a16:creationId xmlns:a16="http://schemas.microsoft.com/office/drawing/2014/main" id="{0F2DB96E-254B-6C98-E500-88D1C0ADB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526" y="-168148"/>
            <a:ext cx="3419061" cy="510484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72FF2B8-7B37-3889-907A-4ECF9584790F}"/>
              </a:ext>
            </a:extLst>
          </p:cNvPr>
          <p:cNvSpPr txBox="1"/>
          <p:nvPr/>
        </p:nvSpPr>
        <p:spPr>
          <a:xfrm>
            <a:off x="830080" y="2112995"/>
            <a:ext cx="456075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800">
                <a:solidFill>
                  <a:srgbClr val="FFFFFF"/>
                </a:solidFill>
                <a:latin typeface="Aglet Sans"/>
                <a:cs typeface="Segoe UI"/>
              </a:rPr>
              <a:t>oraz kampania "Mała zmiana wielki efekt</a:t>
            </a:r>
            <a:r>
              <a:rPr lang="en-US" sz="1800">
                <a:solidFill>
                  <a:srgbClr val="FFFFFF"/>
                </a:solidFill>
                <a:latin typeface="Aglet Sans"/>
                <a:cs typeface="Segoe UI"/>
              </a:rPr>
              <a:t>​"</a:t>
            </a:r>
          </a:p>
          <a:p>
            <a:endParaRPr lang="pl-PL" sz="1800">
              <a:solidFill>
                <a:srgbClr val="FFFFFF"/>
              </a:solidFill>
              <a:latin typeface="Arial Unicode MS"/>
              <a:cs typeface="Segoe UI"/>
            </a:endParaRPr>
          </a:p>
          <a:p>
            <a:r>
              <a:rPr lang="pl-PL" sz="2400">
                <a:solidFill>
                  <a:srgbClr val="FFFFFF"/>
                </a:solidFill>
                <a:latin typeface="Rubik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881816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6;p27">
            <a:extLst>
              <a:ext uri="{FF2B5EF4-FFF2-40B4-BE49-F238E27FC236}">
                <a16:creationId xmlns:a16="http://schemas.microsoft.com/office/drawing/2014/main" id="{BBE841CF-6090-4622-093C-574CE9846F44}"/>
              </a:ext>
            </a:extLst>
          </p:cNvPr>
          <p:cNvSpPr txBox="1">
            <a:spLocks/>
          </p:cNvSpPr>
          <p:nvPr/>
        </p:nvSpPr>
        <p:spPr>
          <a:xfrm>
            <a:off x="230695" y="2091387"/>
            <a:ext cx="249087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990"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  <a:sym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Wyzwanie ESG dla </a:t>
            </a: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marki </a:t>
            </a: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i organizacji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Przykładowe realizacje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</p:txBody>
      </p:sp>
      <p:pic>
        <p:nvPicPr>
          <p:cNvPr id="4" name="Obraz 3" descr="Obraz zawierający tekst, zrzut ekranu, Czcionka, logo&#10;&#10;Opis wygenerowany automatycznie">
            <a:extLst>
              <a:ext uri="{FF2B5EF4-FFF2-40B4-BE49-F238E27FC236}">
                <a16:creationId xmlns:a16="http://schemas.microsoft.com/office/drawing/2014/main" id="{FCCDE278-7E21-D7E8-2BD4-56E896983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788" y="96545"/>
            <a:ext cx="2786010" cy="4944862"/>
          </a:xfrm>
          <a:prstGeom prst="rect">
            <a:avLst/>
          </a:prstGeom>
        </p:spPr>
      </p:pic>
      <p:pic>
        <p:nvPicPr>
          <p:cNvPr id="2" name="Obraz 1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ADF09176-B91A-EB42-C4FB-1B1D743F9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78" y="107643"/>
            <a:ext cx="2774913" cy="49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5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6;p27">
            <a:extLst>
              <a:ext uri="{FF2B5EF4-FFF2-40B4-BE49-F238E27FC236}">
                <a16:creationId xmlns:a16="http://schemas.microsoft.com/office/drawing/2014/main" id="{BBE841CF-6090-4622-093C-574CE9846F44}"/>
              </a:ext>
            </a:extLst>
          </p:cNvPr>
          <p:cNvSpPr txBox="1">
            <a:spLocks/>
          </p:cNvSpPr>
          <p:nvPr/>
        </p:nvSpPr>
        <p:spPr>
          <a:xfrm>
            <a:off x="230695" y="2091387"/>
            <a:ext cx="249087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990"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  <a:sym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Wyzwanie ESG dla </a:t>
            </a: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marki </a:t>
            </a: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i organizacji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Przykładowe realizacje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</p:txBody>
      </p:sp>
      <p:pic>
        <p:nvPicPr>
          <p:cNvPr id="3" name="Obraz 2" descr="Obraz zawierający tekst, zrzut ekranu, Czcionka, diagram&#10;&#10;Opis wygenerowany automatycznie">
            <a:extLst>
              <a:ext uri="{FF2B5EF4-FFF2-40B4-BE49-F238E27FC236}">
                <a16:creationId xmlns:a16="http://schemas.microsoft.com/office/drawing/2014/main" id="{F165B523-3D38-C0E5-F996-2708A9657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479" y="96545"/>
            <a:ext cx="2763815" cy="4928216"/>
          </a:xfrm>
          <a:prstGeom prst="rect">
            <a:avLst/>
          </a:prstGeom>
        </p:spPr>
      </p:pic>
      <p:pic>
        <p:nvPicPr>
          <p:cNvPr id="5" name="Obraz 4" descr="Obraz zawierający tekst, zrzut ekranu, Czcionka, zieleń&#10;&#10;Opis wygenerowany automatycznie">
            <a:extLst>
              <a:ext uri="{FF2B5EF4-FFF2-40B4-BE49-F238E27FC236}">
                <a16:creationId xmlns:a16="http://schemas.microsoft.com/office/drawing/2014/main" id="{9DC91360-F925-529F-634F-7C4150EFB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949" y="96545"/>
            <a:ext cx="2747170" cy="49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1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6;p27">
            <a:extLst>
              <a:ext uri="{FF2B5EF4-FFF2-40B4-BE49-F238E27FC236}">
                <a16:creationId xmlns:a16="http://schemas.microsoft.com/office/drawing/2014/main" id="{BBE841CF-6090-4622-093C-574CE9846F44}"/>
              </a:ext>
            </a:extLst>
          </p:cNvPr>
          <p:cNvSpPr txBox="1">
            <a:spLocks/>
          </p:cNvSpPr>
          <p:nvPr/>
        </p:nvSpPr>
        <p:spPr>
          <a:xfrm>
            <a:off x="230695" y="2091387"/>
            <a:ext cx="249087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990"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  <a:sym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Wyzwanie ESG dla </a:t>
            </a: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marki </a:t>
            </a: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i organizacji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Przykładowe realizacje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</p:txBody>
      </p:sp>
      <p:pic>
        <p:nvPicPr>
          <p:cNvPr id="2" name="Obraz 1" descr="Obraz zawierający tekst, zrzut ekranu, plakat, Czcionka&#10;&#10;Opis wygenerowany automatycznie">
            <a:extLst>
              <a:ext uri="{FF2B5EF4-FFF2-40B4-BE49-F238E27FC236}">
                <a16:creationId xmlns:a16="http://schemas.microsoft.com/office/drawing/2014/main" id="{3CBA3CD5-B6E0-AC78-47E0-E9A3846CA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414" y="90996"/>
            <a:ext cx="2741622" cy="4917119"/>
          </a:xfrm>
          <a:prstGeom prst="rect">
            <a:avLst/>
          </a:prstGeom>
        </p:spPr>
      </p:pic>
      <p:pic>
        <p:nvPicPr>
          <p:cNvPr id="4" name="Obraz 3" descr="Obraz zawierający tekst, zrzut ekranu, plakat, Czcionka&#10;&#10;Opis wygenerowany automatycznie">
            <a:extLst>
              <a:ext uri="{FF2B5EF4-FFF2-40B4-BE49-F238E27FC236}">
                <a16:creationId xmlns:a16="http://schemas.microsoft.com/office/drawing/2014/main" id="{6E9D5339-8A3C-6361-02FF-39E855DB1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371" y="102093"/>
            <a:ext cx="2752719" cy="49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07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 shot of a phone&#10;&#10;Description automatically generated">
            <a:extLst>
              <a:ext uri="{FF2B5EF4-FFF2-40B4-BE49-F238E27FC236}">
                <a16:creationId xmlns:a16="http://schemas.microsoft.com/office/drawing/2014/main" id="{F81548DD-BAC0-6C0A-2385-5580C53E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086" y="629001"/>
            <a:ext cx="1880575" cy="3904452"/>
          </a:xfrm>
          <a:prstGeom prst="rect">
            <a:avLst/>
          </a:prstGeom>
        </p:spPr>
      </p:pic>
      <p:sp>
        <p:nvSpPr>
          <p:cNvPr id="2" name="pole tekstowe 7">
            <a:extLst>
              <a:ext uri="{FF2B5EF4-FFF2-40B4-BE49-F238E27FC236}">
                <a16:creationId xmlns:a16="http://schemas.microsoft.com/office/drawing/2014/main" id="{0E89E7ED-CE36-EB19-FF01-81781E52C883}"/>
              </a:ext>
            </a:extLst>
          </p:cNvPr>
          <p:cNvSpPr txBox="1"/>
          <p:nvPr/>
        </p:nvSpPr>
        <p:spPr>
          <a:xfrm>
            <a:off x="2771775" y="1694169"/>
            <a:ext cx="311606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6988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4D5CF"/>
              </a:buClr>
              <a:buSzTx/>
              <a:buFont typeface="Arial"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0CAA5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Impresja Partnerska</a:t>
            </a:r>
            <a:b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CAA5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</a:b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CAA5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Rubik" panose="020B0604020202020204" charset="0"/>
              <a:sym typeface="Arial"/>
            </a:endParaRPr>
          </a:p>
        </p:txBody>
      </p:sp>
      <p:sp>
        <p:nvSpPr>
          <p:cNvPr id="10" name="Google Shape;166;p27">
            <a:extLst>
              <a:ext uri="{FF2B5EF4-FFF2-40B4-BE49-F238E27FC236}">
                <a16:creationId xmlns:a16="http://schemas.microsoft.com/office/drawing/2014/main" id="{60EAC01D-0440-5A74-D2B6-1811B2BF3935}"/>
              </a:ext>
            </a:extLst>
          </p:cNvPr>
          <p:cNvSpPr txBox="1">
            <a:spLocks/>
          </p:cNvSpPr>
          <p:nvPr/>
        </p:nvSpPr>
        <p:spPr>
          <a:xfrm>
            <a:off x="265439" y="2014817"/>
            <a:ext cx="2704246" cy="1044038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"/>
                <a:sym typeface="Rubik"/>
              </a:rPr>
              <a:t>Oferta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"/>
            </a:endParaRPr>
          </a:p>
          <a:p>
            <a:pPr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"/>
              </a:rPr>
              <a:t>udziału w kampanii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"/>
            </a:endParaRPr>
          </a:p>
          <a:p>
            <a:pPr>
              <a:defRPr/>
            </a:pPr>
            <a:endParaRPr lang="pl-PL" sz="2000">
              <a:solidFill>
                <a:srgbClr val="FFFFFF">
                  <a:lumMod val="95000"/>
                </a:srgbClr>
              </a:solidFill>
              <a:latin typeface="Aglet Sans" panose="020F0503030202040203" pitchFamily="34" charset="77"/>
              <a:ea typeface="Aglet Sans" panose="020F0503030202040203" pitchFamily="34" charset="77"/>
              <a:cs typeface="Rubik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6874422-4480-682A-0E0F-8759C015977A}"/>
              </a:ext>
            </a:extLst>
          </p:cNvPr>
          <p:cNvSpPr txBox="1"/>
          <p:nvPr/>
        </p:nvSpPr>
        <p:spPr>
          <a:xfrm>
            <a:off x="3077433" y="367097"/>
            <a:ext cx="508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Wygodnie - trzy formaty współpracy:</a:t>
            </a:r>
          </a:p>
        </p:txBody>
      </p:sp>
      <p:sp>
        <p:nvSpPr>
          <p:cNvPr id="6" name="pole tekstowe 7">
            <a:extLst>
              <a:ext uri="{FF2B5EF4-FFF2-40B4-BE49-F238E27FC236}">
                <a16:creationId xmlns:a16="http://schemas.microsoft.com/office/drawing/2014/main" id="{B4477BC3-2951-3C25-EAA3-08D8A0AA29A6}"/>
              </a:ext>
            </a:extLst>
          </p:cNvPr>
          <p:cNvSpPr txBox="1"/>
          <p:nvPr/>
        </p:nvSpPr>
        <p:spPr>
          <a:xfrm>
            <a:off x="2670458" y="2310140"/>
            <a:ext cx="256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988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4D5CF"/>
              </a:buClr>
              <a:buSzTx/>
              <a:buFont typeface="Arial"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Impresja Sponsorska</a:t>
            </a:r>
            <a:b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</a:br>
            <a:endParaRPr kumimoji="0" lang="pl-PL" sz="1200" b="0" i="0" u="none" strike="noStrike" kern="0" cap="none" spc="0" normalizeH="0" baseline="0" noProof="0">
              <a:ln>
                <a:noFill/>
              </a:ln>
              <a:solidFill>
                <a:srgbClr val="212121">
                  <a:lumMod val="10000"/>
                  <a:lumOff val="90000"/>
                </a:srgbClr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Rubik" panose="020B0604020202020204" charset="0"/>
              <a:sym typeface="Arial"/>
            </a:endParaRPr>
          </a:p>
        </p:txBody>
      </p:sp>
      <p:sp>
        <p:nvSpPr>
          <p:cNvPr id="7" name="pole tekstowe 7">
            <a:extLst>
              <a:ext uri="{FF2B5EF4-FFF2-40B4-BE49-F238E27FC236}">
                <a16:creationId xmlns:a16="http://schemas.microsoft.com/office/drawing/2014/main" id="{65BF1041-FCDD-6B48-8230-3D727AFA6D0A}"/>
              </a:ext>
            </a:extLst>
          </p:cNvPr>
          <p:cNvSpPr txBox="1"/>
          <p:nvPr/>
        </p:nvSpPr>
        <p:spPr>
          <a:xfrm>
            <a:off x="2670457" y="2905190"/>
            <a:ext cx="25629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988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4D5CF"/>
              </a:buClr>
              <a:buSzTx/>
              <a:buFont typeface="Arial"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Impresja Komercyjna</a:t>
            </a:r>
          </a:p>
        </p:txBody>
      </p:sp>
      <p:pic>
        <p:nvPicPr>
          <p:cNvPr id="5" name="Obraz 4" descr="Obraz zawierający tekst, zrzut ekranu, zieleń, Czcionka&#10;&#10;Opis wygenerowany automatycznie">
            <a:extLst>
              <a:ext uri="{FF2B5EF4-FFF2-40B4-BE49-F238E27FC236}">
                <a16:creationId xmlns:a16="http://schemas.microsoft.com/office/drawing/2014/main" id="{0B09E67D-AA14-F946-AE22-0BE512B70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559" y="904854"/>
            <a:ext cx="1394476" cy="24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44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6;p27">
            <a:extLst>
              <a:ext uri="{FF2B5EF4-FFF2-40B4-BE49-F238E27FC236}">
                <a16:creationId xmlns:a16="http://schemas.microsoft.com/office/drawing/2014/main" id="{B312E826-591F-AE28-916B-9AB3E01BD156}"/>
              </a:ext>
            </a:extLst>
          </p:cNvPr>
          <p:cNvSpPr txBox="1">
            <a:spLocks/>
          </p:cNvSpPr>
          <p:nvPr/>
        </p:nvSpPr>
        <p:spPr>
          <a:xfrm>
            <a:off x="152151" y="2090186"/>
            <a:ext cx="249087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990"/>
              <a:defRPr/>
            </a:pP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Partner Strategiczny kampanii</a:t>
            </a: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 –2 plansze</a:t>
            </a:r>
            <a:endParaRPr lang="pl-PL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lang="pl-PL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lang="pl-PL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SzPts val="990"/>
              <a:defRPr/>
            </a:pPr>
            <a:endParaRPr lang="pl-PL" sz="2000">
              <a:solidFill>
                <a:srgbClr val="FFFFFF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SzPts val="990"/>
              <a:defRPr/>
            </a:pPr>
            <a:endParaRPr lang="pl-PL" sz="2000">
              <a:solidFill>
                <a:srgbClr val="FFFFFF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</p:txBody>
      </p:sp>
      <p:pic>
        <p:nvPicPr>
          <p:cNvPr id="3" name="Obraz 2" descr="Obraz zawierający tekst, zrzut ekranu, zieleń, Czcionka&#10;&#10;Opis wygenerowany automatycznie">
            <a:extLst>
              <a:ext uri="{FF2B5EF4-FFF2-40B4-BE49-F238E27FC236}">
                <a16:creationId xmlns:a16="http://schemas.microsoft.com/office/drawing/2014/main" id="{178A0487-FD59-A09C-D313-95FE4F36C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163" y="462750"/>
            <a:ext cx="2386514" cy="4245744"/>
          </a:xfrm>
          <a:prstGeom prst="rect">
            <a:avLst/>
          </a:prstGeom>
        </p:spPr>
      </p:pic>
      <p:sp>
        <p:nvSpPr>
          <p:cNvPr id="4" name="Google Shape;166;p27">
            <a:extLst>
              <a:ext uri="{FF2B5EF4-FFF2-40B4-BE49-F238E27FC236}">
                <a16:creationId xmlns:a16="http://schemas.microsoft.com/office/drawing/2014/main" id="{EF8A2EC1-6326-537E-E881-0B63C231DEBB}"/>
              </a:ext>
            </a:extLst>
          </p:cNvPr>
          <p:cNvSpPr txBox="1">
            <a:spLocks/>
          </p:cNvSpPr>
          <p:nvPr/>
        </p:nvSpPr>
        <p:spPr>
          <a:xfrm>
            <a:off x="152151" y="3455127"/>
            <a:ext cx="249087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990"/>
              <a:defRPr/>
            </a:pP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lang="pl-PL" sz="20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Parametry kampanii/ plansza</a:t>
            </a:r>
            <a:endParaRPr lang="pl-PL" sz="20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~270 nośników</a:t>
            </a:r>
            <a:endParaRPr lang="pl-PL" sz="14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dł. emisji planszy 10sec.</a:t>
            </a:r>
            <a:endParaRPr lang="pl-PL" sz="14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285750" indent="-285750">
              <a:buClr>
                <a:srgbClr val="FFFFFF"/>
              </a:buClr>
              <a:buSzPts val="990"/>
              <a:buFont typeface="Arial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czas trwania kampanii 1 </a:t>
            </a:r>
            <a:r>
              <a:rPr lang="pl-PL" sz="1400" err="1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msc</a:t>
            </a:r>
            <a:endParaRPr lang="pl-PL" sz="14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Koszt: 85k netto </a:t>
            </a: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endParaRPr lang="pl-PL" sz="1400" b="1">
              <a:solidFill>
                <a:srgbClr val="FFFFFF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2000">
              <a:solidFill>
                <a:srgbClr val="F2F2F2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2000">
              <a:solidFill>
                <a:srgbClr val="F2F2F2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1000">
              <a:solidFill>
                <a:srgbClr val="FFFFFF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2000">
              <a:solidFill>
                <a:srgbClr val="FFFFFF">
                  <a:lumMod val="95000"/>
                </a:srgbClr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2000">
              <a:solidFill>
                <a:srgbClr val="FFFFFF">
                  <a:lumMod val="95000"/>
                </a:srgbClr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</p:txBody>
      </p:sp>
      <p:pic>
        <p:nvPicPr>
          <p:cNvPr id="6" name="Obraz 5" descr="Obraz zawierający tekst, zrzut ekranu, Czcionka, projekt graficzny&#10;&#10;Opis wygenerowany automatycznie">
            <a:extLst>
              <a:ext uri="{FF2B5EF4-FFF2-40B4-BE49-F238E27FC236}">
                <a16:creationId xmlns:a16="http://schemas.microsoft.com/office/drawing/2014/main" id="{424DD15F-A7D6-2F06-46E2-B5BA6B60C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31" y="446103"/>
            <a:ext cx="2419806" cy="425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6874422-4480-682A-0E0F-8759C015977A}"/>
              </a:ext>
            </a:extLst>
          </p:cNvPr>
          <p:cNvSpPr txBox="1"/>
          <p:nvPr/>
        </p:nvSpPr>
        <p:spPr>
          <a:xfrm>
            <a:off x="3077433" y="367097"/>
            <a:ext cx="508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Wygodnie - trzy formaty współpracy:</a:t>
            </a:r>
          </a:p>
        </p:txBody>
      </p:sp>
      <p:sp>
        <p:nvSpPr>
          <p:cNvPr id="5" name="pole tekstowe 7">
            <a:extLst>
              <a:ext uri="{FF2B5EF4-FFF2-40B4-BE49-F238E27FC236}">
                <a16:creationId xmlns:a16="http://schemas.microsoft.com/office/drawing/2014/main" id="{A82565A5-DC34-A54A-F5B3-6FD22081F21B}"/>
              </a:ext>
            </a:extLst>
          </p:cNvPr>
          <p:cNvSpPr txBox="1"/>
          <p:nvPr/>
        </p:nvSpPr>
        <p:spPr>
          <a:xfrm>
            <a:off x="2670458" y="2933528"/>
            <a:ext cx="29331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988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4D5CF"/>
              </a:buClr>
              <a:buSzTx/>
              <a:buFont typeface="Arial"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Impresja Komercyjna</a:t>
            </a:r>
            <a:b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CAA5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</a:b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CAA5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Rubik" panose="020B0604020202020204" charset="0"/>
              <a:sym typeface="Arial"/>
            </a:endParaRPr>
          </a:p>
        </p:txBody>
      </p:sp>
      <p:sp>
        <p:nvSpPr>
          <p:cNvPr id="11" name="pole tekstowe 7">
            <a:extLst>
              <a:ext uri="{FF2B5EF4-FFF2-40B4-BE49-F238E27FC236}">
                <a16:creationId xmlns:a16="http://schemas.microsoft.com/office/drawing/2014/main" id="{877F01BE-E0DE-CE0C-C538-1E199DF562B6}"/>
              </a:ext>
            </a:extLst>
          </p:cNvPr>
          <p:cNvSpPr txBox="1"/>
          <p:nvPr/>
        </p:nvSpPr>
        <p:spPr>
          <a:xfrm>
            <a:off x="2670458" y="2236337"/>
            <a:ext cx="2562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988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4D5CF"/>
              </a:buClr>
              <a:buSzTx/>
              <a:buFont typeface="Arial"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>
                <a:ln>
                  <a:noFill/>
                </a:ln>
                <a:solidFill>
                  <a:srgbClr val="0CAA5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Impresja Sponsorska</a:t>
            </a:r>
            <a:endParaRPr kumimoji="0" lang="pl-PL" sz="1200" b="0" i="0" u="none" strike="noStrike" kern="0" cap="none" spc="0" normalizeH="0" baseline="0" noProof="0">
              <a:ln>
                <a:noFill/>
              </a:ln>
              <a:solidFill>
                <a:srgbClr val="212121">
                  <a:lumMod val="10000"/>
                  <a:lumOff val="90000"/>
                </a:srgbClr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Rubik" panose="020B0604020202020204" charset="0"/>
              <a:sym typeface="Arial"/>
            </a:endParaRPr>
          </a:p>
        </p:txBody>
      </p:sp>
      <p:sp>
        <p:nvSpPr>
          <p:cNvPr id="12" name="pole tekstowe 7">
            <a:extLst>
              <a:ext uri="{FF2B5EF4-FFF2-40B4-BE49-F238E27FC236}">
                <a16:creationId xmlns:a16="http://schemas.microsoft.com/office/drawing/2014/main" id="{B8D331AF-5625-BD6B-9416-424ABDE3E2BC}"/>
              </a:ext>
            </a:extLst>
          </p:cNvPr>
          <p:cNvSpPr txBox="1"/>
          <p:nvPr/>
        </p:nvSpPr>
        <p:spPr>
          <a:xfrm>
            <a:off x="2771775" y="1615337"/>
            <a:ext cx="2831799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6988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4D5CF"/>
              </a:buClr>
              <a:buSzTx/>
              <a:buFont typeface="Arial"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Impresja Partnerska</a:t>
            </a:r>
            <a:b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</a:br>
            <a:endParaRPr kumimoji="0" lang="pl-PL" sz="1200" b="0" i="0" u="none" strike="noStrike" kern="0" cap="none" spc="0" normalizeH="0" baseline="0" noProof="0">
              <a:ln>
                <a:noFill/>
              </a:ln>
              <a:solidFill>
                <a:srgbClr val="212121">
                  <a:lumMod val="10000"/>
                  <a:lumOff val="90000"/>
                </a:srgbClr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Rubik" panose="020B0604020202020204" charset="0"/>
              <a:sym typeface="Arial"/>
            </a:endParaRPr>
          </a:p>
        </p:txBody>
      </p:sp>
      <p:pic>
        <p:nvPicPr>
          <p:cNvPr id="2" name="Picture 1" descr="A screen shot of a phone&#10;&#10;Description automatically generated">
            <a:extLst>
              <a:ext uri="{FF2B5EF4-FFF2-40B4-BE49-F238E27FC236}">
                <a16:creationId xmlns:a16="http://schemas.microsoft.com/office/drawing/2014/main" id="{B40B4564-959C-E0DE-6350-11B0881A1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086" y="629001"/>
            <a:ext cx="1880575" cy="3904452"/>
          </a:xfrm>
          <a:prstGeom prst="rect">
            <a:avLst/>
          </a:prstGeom>
        </p:spPr>
      </p:pic>
      <p:pic>
        <p:nvPicPr>
          <p:cNvPr id="6" name="Obraz 5" descr="Obraz zawierający tekst, zrzut ekranu, Czcionka, plakat&#10;&#10;Opis wygenerowany automatycznie">
            <a:extLst>
              <a:ext uri="{FF2B5EF4-FFF2-40B4-BE49-F238E27FC236}">
                <a16:creationId xmlns:a16="http://schemas.microsoft.com/office/drawing/2014/main" id="{72309DD0-EF8D-58CA-D747-F15F81F26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873" y="883287"/>
            <a:ext cx="1409551" cy="2519832"/>
          </a:xfrm>
          <a:prstGeom prst="rect">
            <a:avLst/>
          </a:prstGeom>
        </p:spPr>
      </p:pic>
      <p:sp>
        <p:nvSpPr>
          <p:cNvPr id="7" name="Google Shape;166;p27">
            <a:extLst>
              <a:ext uri="{FF2B5EF4-FFF2-40B4-BE49-F238E27FC236}">
                <a16:creationId xmlns:a16="http://schemas.microsoft.com/office/drawing/2014/main" id="{B6483265-5FE0-6E12-2FD5-E94CC0397770}"/>
              </a:ext>
            </a:extLst>
          </p:cNvPr>
          <p:cNvSpPr txBox="1">
            <a:spLocks/>
          </p:cNvSpPr>
          <p:nvPr/>
        </p:nvSpPr>
        <p:spPr>
          <a:xfrm>
            <a:off x="265439" y="2014817"/>
            <a:ext cx="2704246" cy="1044038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"/>
                <a:sym typeface="Rubik"/>
              </a:rPr>
              <a:t>Oferta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"/>
            </a:endParaRPr>
          </a:p>
          <a:p>
            <a:pPr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"/>
              </a:rPr>
              <a:t>udziału w kampanii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"/>
            </a:endParaRPr>
          </a:p>
          <a:p>
            <a:pPr>
              <a:defRPr/>
            </a:pPr>
            <a:endParaRPr lang="pl-PL" sz="2000">
              <a:solidFill>
                <a:srgbClr val="FFFFFF">
                  <a:lumMod val="95000"/>
                </a:srgbClr>
              </a:solidFill>
              <a:latin typeface="Aglet Sans" panose="020F0503030202040203" pitchFamily="34" charset="77"/>
              <a:ea typeface="Aglet Sans" panose="020F0503030202040203" pitchFamily="34" charset="77"/>
              <a:cs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519784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zrzut ekranu, Czcionka, zieleń&#10;&#10;Opis wygenerowany automatycznie">
            <a:extLst>
              <a:ext uri="{FF2B5EF4-FFF2-40B4-BE49-F238E27FC236}">
                <a16:creationId xmlns:a16="http://schemas.microsoft.com/office/drawing/2014/main" id="{5D7976A1-7229-43DB-8E0B-909932E5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996" y="455033"/>
            <a:ext cx="2374013" cy="4234648"/>
          </a:xfrm>
          <a:prstGeom prst="rect">
            <a:avLst/>
          </a:prstGeom>
        </p:spPr>
      </p:pic>
      <p:sp>
        <p:nvSpPr>
          <p:cNvPr id="17" name="Google Shape;166;p27">
            <a:extLst>
              <a:ext uri="{FF2B5EF4-FFF2-40B4-BE49-F238E27FC236}">
                <a16:creationId xmlns:a16="http://schemas.microsoft.com/office/drawing/2014/main" id="{947E772C-AE9E-8882-8975-8041AF2796A8}"/>
              </a:ext>
            </a:extLst>
          </p:cNvPr>
          <p:cNvSpPr txBox="1">
            <a:spLocks/>
          </p:cNvSpPr>
          <p:nvPr/>
        </p:nvSpPr>
        <p:spPr>
          <a:xfrm>
            <a:off x="252545" y="2947069"/>
            <a:ext cx="306237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990"/>
              <a:defRPr/>
            </a:pP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Sponsor </a:t>
            </a:r>
            <a:r>
              <a:rPr lang="pl-PL" sz="2000" err="1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eko</a:t>
            </a: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 ładowania</a:t>
            </a:r>
            <a:endParaRPr lang="pl-PL" sz="2000" err="1">
              <a:solidFill>
                <a:srgbClr val="FFFFFF"/>
              </a:solidFill>
              <a:latin typeface="Aglet Sans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SzPts val="990"/>
              <a:defRPr/>
            </a:pPr>
            <a:endParaRPr lang="pl-PL" sz="2000">
              <a:solidFill>
                <a:srgbClr val="FFFFFF"/>
              </a:solidFill>
              <a:latin typeface="Aglet Sans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SzPts val="990"/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Parametry kampanii:</a:t>
            </a:r>
            <a:endParaRPr lang="pl-PL" sz="20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~20 nośników / dł. </a:t>
            </a: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emisji planszy 10sec.</a:t>
            </a:r>
            <a:endParaRPr lang="pl-PL"/>
          </a:p>
          <a:p>
            <a:pPr marL="285750" indent="-285750">
              <a:buClr>
                <a:srgbClr val="FFFFFF"/>
              </a:buClr>
              <a:buSzPts val="990"/>
              <a:buFont typeface="Arial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15 wyświetleń/ h</a:t>
            </a:r>
          </a:p>
          <a:p>
            <a:pPr marL="285750" indent="-285750">
              <a:buClr>
                <a:srgbClr val="FFFFFF"/>
              </a:buClr>
              <a:buSzPts val="990"/>
              <a:buFont typeface="Arial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czas trwania kampanii 1 </a:t>
            </a:r>
            <a:r>
              <a:rPr lang="pl-PL" sz="1400" err="1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msc</a:t>
            </a:r>
            <a:endParaRPr lang="pl-PL" sz="14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Certyfikat potwierdzający redukcję 1447kg Co2 </a:t>
            </a: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Koszt: 35k netto, w tym 5k netto budżet na ładowania</a:t>
            </a: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endParaRPr lang="pl-PL" sz="1400">
              <a:solidFill>
                <a:srgbClr val="FFFFFF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2000">
              <a:solidFill>
                <a:srgbClr val="F2F2F2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2000">
              <a:solidFill>
                <a:srgbClr val="F2F2F2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1000">
              <a:solidFill>
                <a:srgbClr val="FFFFFF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2000">
              <a:solidFill>
                <a:srgbClr val="FFFFFF">
                  <a:lumMod val="95000"/>
                </a:srgbClr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endParaRPr lang="pl-PL" sz="2000">
              <a:solidFill>
                <a:srgbClr val="FFFFFF">
                  <a:lumMod val="95000"/>
                </a:srgbClr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359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0E89E7ED-CE36-EB19-FF01-81781E52C883}"/>
              </a:ext>
            </a:extLst>
          </p:cNvPr>
          <p:cNvSpPr txBox="1"/>
          <p:nvPr/>
        </p:nvSpPr>
        <p:spPr>
          <a:xfrm>
            <a:off x="2771775" y="1607455"/>
            <a:ext cx="2831799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69888">
              <a:spcBef>
                <a:spcPts val="300"/>
              </a:spcBef>
              <a:spcAft>
                <a:spcPts val="300"/>
              </a:spcAft>
              <a:buClr>
                <a:srgbClr val="C4D5CF"/>
              </a:buClr>
              <a:defRPr/>
            </a:pP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</a:rPr>
              <a:t>Impresja Partnerska</a:t>
            </a:r>
            <a:b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</a:rPr>
            </a:br>
            <a:endParaRPr lang="pl-PL" sz="1200">
              <a:solidFill>
                <a:schemeClr val="bg1">
                  <a:lumMod val="10000"/>
                  <a:lumOff val="9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Rubik" panose="020B060402020202020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6874422-4480-682A-0E0F-8759C015977A}"/>
              </a:ext>
            </a:extLst>
          </p:cNvPr>
          <p:cNvSpPr txBox="1"/>
          <p:nvPr/>
        </p:nvSpPr>
        <p:spPr>
          <a:xfrm>
            <a:off x="3077433" y="367097"/>
            <a:ext cx="508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>
                    <a:lumMod val="10000"/>
                    <a:lumOff val="9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</a:rPr>
              <a:t>Wygodnie - trzy formaty współpracy:</a:t>
            </a:r>
          </a:p>
        </p:txBody>
      </p:sp>
      <p:sp>
        <p:nvSpPr>
          <p:cNvPr id="6" name="pole tekstowe 7">
            <a:extLst>
              <a:ext uri="{FF2B5EF4-FFF2-40B4-BE49-F238E27FC236}">
                <a16:creationId xmlns:a16="http://schemas.microsoft.com/office/drawing/2014/main" id="{B4477BC3-2951-3C25-EAA3-08D8A0AA29A6}"/>
              </a:ext>
            </a:extLst>
          </p:cNvPr>
          <p:cNvSpPr txBox="1"/>
          <p:nvPr/>
        </p:nvSpPr>
        <p:spPr>
          <a:xfrm>
            <a:off x="2670458" y="2236337"/>
            <a:ext cx="25629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9888">
              <a:spcBef>
                <a:spcPts val="300"/>
              </a:spcBef>
              <a:spcAft>
                <a:spcPts val="300"/>
              </a:spcAft>
              <a:buClr>
                <a:srgbClr val="C4D5CF"/>
              </a:buClr>
              <a:defRPr/>
            </a:pPr>
            <a:r>
              <a:rPr lang="pl-PL" sz="1200">
                <a:solidFill>
                  <a:schemeClr val="bg1">
                    <a:lumMod val="10000"/>
                    <a:lumOff val="9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</a:rPr>
              <a:t>Impresja Sponsorska</a:t>
            </a:r>
          </a:p>
        </p:txBody>
      </p:sp>
      <p:sp>
        <p:nvSpPr>
          <p:cNvPr id="7" name="pole tekstowe 7">
            <a:extLst>
              <a:ext uri="{FF2B5EF4-FFF2-40B4-BE49-F238E27FC236}">
                <a16:creationId xmlns:a16="http://schemas.microsoft.com/office/drawing/2014/main" id="{65BF1041-FCDD-6B48-8230-3D727AFA6D0A}"/>
              </a:ext>
            </a:extLst>
          </p:cNvPr>
          <p:cNvSpPr txBox="1"/>
          <p:nvPr/>
        </p:nvSpPr>
        <p:spPr>
          <a:xfrm>
            <a:off x="2670458" y="2855961"/>
            <a:ext cx="398985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69570">
              <a:spcBef>
                <a:spcPts val="300"/>
              </a:spcBef>
              <a:spcAft>
                <a:spcPts val="300"/>
              </a:spcAft>
              <a:buClr>
                <a:srgbClr val="C4D5CF"/>
              </a:buClr>
              <a:defRPr/>
            </a:pPr>
            <a:r>
              <a:rPr lang="pl-PL" b="1">
                <a:solidFill>
                  <a:srgbClr val="0CAA50"/>
                </a:solidFill>
                <a:latin typeface="Inter"/>
                <a:ea typeface="Inter"/>
                <a:cs typeface="Rubik"/>
              </a:rPr>
              <a:t>Impresja Komercyjna</a:t>
            </a:r>
            <a:br>
              <a:rPr lang="pl-PL"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</a:rPr>
            </a:br>
            <a:r>
              <a:rPr lang="pl-PL" b="1">
                <a:solidFill>
                  <a:srgbClr val="0CAA50"/>
                </a:solidFill>
                <a:latin typeface="Inter"/>
                <a:ea typeface="Inter"/>
                <a:cs typeface="Rubik"/>
              </a:rPr>
              <a:t>miejsce na reklamę Partnera</a:t>
            </a:r>
            <a:endParaRPr lang="pl-PL">
              <a:solidFill>
                <a:srgbClr val="0CAA50"/>
              </a:solidFill>
              <a:latin typeface="Inter" panose="02000503000000020004" pitchFamily="2" charset="0"/>
              <a:ea typeface="Inter" panose="02000503000000020004" pitchFamily="2" charset="0"/>
              <a:cs typeface="Rubik" panose="020B0604020202020204" charset="0"/>
            </a:endParaRPr>
          </a:p>
        </p:txBody>
      </p:sp>
      <p:pic>
        <p:nvPicPr>
          <p:cNvPr id="5" name="Picture 4" descr="A screen shot of a phone&#10;&#10;Description automatically generated">
            <a:extLst>
              <a:ext uri="{FF2B5EF4-FFF2-40B4-BE49-F238E27FC236}">
                <a16:creationId xmlns:a16="http://schemas.microsoft.com/office/drawing/2014/main" id="{78F0DED7-C227-9131-19B2-4D5B9283D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086" y="629001"/>
            <a:ext cx="1880575" cy="3904452"/>
          </a:xfrm>
          <a:prstGeom prst="rect">
            <a:avLst/>
          </a:prstGeom>
        </p:spPr>
      </p:pic>
      <p:pic>
        <p:nvPicPr>
          <p:cNvPr id="9" name="Picture 8" descr="A green rectangular sign with white text&#10;&#10;Description automatically generated">
            <a:extLst>
              <a:ext uri="{FF2B5EF4-FFF2-40B4-BE49-F238E27FC236}">
                <a16:creationId xmlns:a16="http://schemas.microsoft.com/office/drawing/2014/main" id="{02F0EF67-6AAD-51AC-286C-9B7FD01CE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424" y="906339"/>
            <a:ext cx="1344856" cy="2388923"/>
          </a:xfrm>
          <a:prstGeom prst="rect">
            <a:avLst/>
          </a:prstGeom>
        </p:spPr>
      </p:pic>
      <p:pic>
        <p:nvPicPr>
          <p:cNvPr id="11" name="Obraz 10" descr="Obraz zawierający tekst, zrzut ekranu, Czcionka, logo&#10;&#10;Opis wygenerowany automatycznie">
            <a:extLst>
              <a:ext uri="{FF2B5EF4-FFF2-40B4-BE49-F238E27FC236}">
                <a16:creationId xmlns:a16="http://schemas.microsoft.com/office/drawing/2014/main" id="{F503562C-E811-DCA4-FA21-106917DB5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618" y="901084"/>
            <a:ext cx="1365585" cy="2470212"/>
          </a:xfrm>
          <a:prstGeom prst="rect">
            <a:avLst/>
          </a:prstGeom>
        </p:spPr>
      </p:pic>
      <p:sp>
        <p:nvSpPr>
          <p:cNvPr id="12" name="Google Shape;166;p27">
            <a:extLst>
              <a:ext uri="{FF2B5EF4-FFF2-40B4-BE49-F238E27FC236}">
                <a16:creationId xmlns:a16="http://schemas.microsoft.com/office/drawing/2014/main" id="{C02D76B5-168D-E841-5216-35C1F6A2E289}"/>
              </a:ext>
            </a:extLst>
          </p:cNvPr>
          <p:cNvSpPr txBox="1">
            <a:spLocks/>
          </p:cNvSpPr>
          <p:nvPr/>
        </p:nvSpPr>
        <p:spPr>
          <a:xfrm>
            <a:off x="265439" y="2014817"/>
            <a:ext cx="2704246" cy="1044038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"/>
                <a:sym typeface="Rubik"/>
              </a:rPr>
              <a:t>Oferta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"/>
            </a:endParaRPr>
          </a:p>
          <a:p>
            <a:pPr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"/>
              </a:rPr>
              <a:t>udziału w kampanii</a:t>
            </a:r>
            <a:endParaRPr lang="pl-PL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"/>
            </a:endParaRPr>
          </a:p>
          <a:p>
            <a:pPr>
              <a:defRPr/>
            </a:pPr>
            <a:endParaRPr lang="pl-PL" sz="2000">
              <a:solidFill>
                <a:srgbClr val="FFFFFF">
                  <a:lumMod val="95000"/>
                </a:srgbClr>
              </a:solidFill>
              <a:latin typeface="Aglet Sans" panose="020F0503030202040203" pitchFamily="34" charset="77"/>
              <a:ea typeface="Aglet Sans" panose="020F0503030202040203" pitchFamily="34" charset="77"/>
              <a:cs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286818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6;p27">
            <a:extLst>
              <a:ext uri="{FF2B5EF4-FFF2-40B4-BE49-F238E27FC236}">
                <a16:creationId xmlns:a16="http://schemas.microsoft.com/office/drawing/2014/main" id="{BBE841CF-6090-4622-093C-574CE9846F44}"/>
              </a:ext>
            </a:extLst>
          </p:cNvPr>
          <p:cNvSpPr txBox="1">
            <a:spLocks/>
          </p:cNvSpPr>
          <p:nvPr/>
        </p:nvSpPr>
        <p:spPr>
          <a:xfrm>
            <a:off x="198346" y="1282661"/>
            <a:ext cx="249087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l-PL" sz="2000">
                <a:solidFill>
                  <a:srgbClr val="FFFFFF"/>
                </a:solidFill>
                <a:latin typeface="anglet sans"/>
                <a:cs typeface="Rubik Light"/>
                <a:sym typeface="Rubik Light"/>
              </a:rPr>
              <a:t>Impresja komercyjna</a:t>
            </a:r>
            <a:endParaRPr lang="pl-PL" sz="2000">
              <a:solidFill>
                <a:srgbClr val="FFFFFF"/>
              </a:solidFill>
              <a:latin typeface="anglet sans"/>
            </a:endParaRPr>
          </a:p>
          <a:p>
            <a:pPr>
              <a:defRPr/>
            </a:pPr>
            <a:r>
              <a:rPr lang="pl-PL" sz="2000">
                <a:latin typeface="anglet sans"/>
                <a:cs typeface="Rubik Light"/>
              </a:rPr>
              <a:t>Partnera</a:t>
            </a:r>
          </a:p>
        </p:txBody>
      </p:sp>
      <p:pic>
        <p:nvPicPr>
          <p:cNvPr id="4" name="Obraz 3" descr="Obraz zawierający tekst, zrzut ekranu, Czcionka, logo&#10;&#10;Opis wygenerowany automatycznie">
            <a:extLst>
              <a:ext uri="{FF2B5EF4-FFF2-40B4-BE49-F238E27FC236}">
                <a16:creationId xmlns:a16="http://schemas.microsoft.com/office/drawing/2014/main" id="{FCCDE278-7E21-D7E8-2BD4-56E896983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000" y="102105"/>
            <a:ext cx="2786010" cy="4944862"/>
          </a:xfrm>
          <a:prstGeom prst="rect">
            <a:avLst/>
          </a:prstGeom>
        </p:spPr>
      </p:pic>
      <p:sp>
        <p:nvSpPr>
          <p:cNvPr id="7" name="Google Shape;166;p27">
            <a:extLst>
              <a:ext uri="{FF2B5EF4-FFF2-40B4-BE49-F238E27FC236}">
                <a16:creationId xmlns:a16="http://schemas.microsoft.com/office/drawing/2014/main" id="{6FB08153-46B7-8B48-41EF-F896C8D86291}"/>
              </a:ext>
            </a:extLst>
          </p:cNvPr>
          <p:cNvSpPr txBox="1">
            <a:spLocks/>
          </p:cNvSpPr>
          <p:nvPr/>
        </p:nvSpPr>
        <p:spPr>
          <a:xfrm>
            <a:off x="193398" y="3562120"/>
            <a:ext cx="249087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990"/>
              <a:defRPr/>
            </a:pPr>
            <a:endParaRPr lang="pl-P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lang="pl-PL"/>
          </a:p>
          <a:p>
            <a:pPr>
              <a:buClr>
                <a:srgbClr val="FFFFFF"/>
              </a:buClr>
              <a:buSzPts val="990"/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Parametry kampanii:</a:t>
            </a:r>
            <a:endParaRPr lang="pl-PL" sz="20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~270 nośników </a:t>
            </a:r>
            <a:endParaRPr lang="pl-PL"/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dł. emisji planszy 10 sec.</a:t>
            </a:r>
            <a:endParaRPr lang="pl-PL" sz="1400">
              <a:latin typeface="Aglet Sans"/>
              <a:cs typeface="Rubik Light"/>
            </a:endParaRPr>
          </a:p>
          <a:p>
            <a:pPr marL="285750" indent="-285750">
              <a:buClr>
                <a:srgbClr val="FFFFFF"/>
              </a:buClr>
              <a:buSzPts val="990"/>
              <a:buFont typeface="Arial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15 wyświetleń/ h</a:t>
            </a:r>
          </a:p>
          <a:p>
            <a:pPr marL="285750" indent="-285750">
              <a:buClr>
                <a:srgbClr val="FFFFFF"/>
              </a:buClr>
              <a:buSzPts val="990"/>
              <a:buFont typeface="Arial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czas trwania kampanii 1 </a:t>
            </a:r>
            <a:r>
              <a:rPr lang="pl-PL" sz="1400" err="1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msc</a:t>
            </a:r>
            <a:endParaRPr lang="pl-PL" sz="1400">
              <a:solidFill>
                <a:srgbClr val="FFFFFF"/>
              </a:solidFill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r>
              <a:rPr lang="pl-PL" sz="14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</a:rPr>
              <a:t>Koszt: 60k netto</a:t>
            </a:r>
            <a:endParaRPr lang="pl-PL"/>
          </a:p>
          <a:p>
            <a:pPr marL="285750" indent="-285750">
              <a:buClr>
                <a:srgbClr val="FFFFFF"/>
              </a:buClr>
              <a:buSzPts val="990"/>
              <a:buChar char="•"/>
              <a:defRPr/>
            </a:pPr>
            <a:endParaRPr lang="pl-PL"/>
          </a:p>
          <a:p>
            <a:pPr>
              <a:buClr>
                <a:srgbClr val="FFFFFF"/>
              </a:buClr>
              <a:buSzPts val="990"/>
              <a:defRPr/>
            </a:pPr>
            <a:endParaRPr lang="pl-PL"/>
          </a:p>
          <a:p>
            <a:pPr>
              <a:buClr>
                <a:srgbClr val="FFFFFF"/>
              </a:buClr>
              <a:buSzPts val="990"/>
              <a:defRPr/>
            </a:pPr>
            <a:endParaRPr lang="pl-PL"/>
          </a:p>
          <a:p>
            <a:pPr>
              <a:buClr>
                <a:srgbClr val="FFFFFF"/>
              </a:buClr>
              <a:buSzPts val="990"/>
              <a:defRPr/>
            </a:pPr>
            <a:endParaRPr lang="pl-PL"/>
          </a:p>
          <a:p>
            <a:pPr>
              <a:buClr>
                <a:srgbClr val="FFFFFF"/>
              </a:buClr>
              <a:buSzPts val="990"/>
              <a:defRPr/>
            </a:pPr>
            <a:endParaRPr lang="pl-PL"/>
          </a:p>
          <a:p>
            <a:pPr>
              <a:buClr>
                <a:srgbClr val="FFFFFF"/>
              </a:buClr>
              <a:buSzPts val="990"/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592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ciemne&#10;&#10;Opis wygenerowany automatycznie">
            <a:extLst>
              <a:ext uri="{FF2B5EF4-FFF2-40B4-BE49-F238E27FC236}">
                <a16:creationId xmlns:a16="http://schemas.microsoft.com/office/drawing/2014/main" id="{B7455847-E659-D8DF-FF7C-8D7C22511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114" y="3964269"/>
            <a:ext cx="3242886" cy="1179231"/>
          </a:xfrm>
          <a:prstGeom prst="rect">
            <a:avLst/>
          </a:prstGeom>
        </p:spPr>
      </p:pic>
      <p:pic>
        <p:nvPicPr>
          <p:cNvPr id="12" name="Picture 11" descr="A green and black rechargeable gas pump&#10;&#10;Description automatically generated">
            <a:extLst>
              <a:ext uri="{FF2B5EF4-FFF2-40B4-BE49-F238E27FC236}">
                <a16:creationId xmlns:a16="http://schemas.microsoft.com/office/drawing/2014/main" id="{0F2DB96E-254B-6C98-E500-88D1C0ADB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526" y="-17186"/>
            <a:ext cx="3419061" cy="5104848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F3B3B6CC-C786-4BDD-6326-77C1943EA250}"/>
              </a:ext>
            </a:extLst>
          </p:cNvPr>
          <p:cNvSpPr txBox="1">
            <a:spLocks/>
          </p:cNvSpPr>
          <p:nvPr/>
        </p:nvSpPr>
        <p:spPr>
          <a:xfrm>
            <a:off x="2510108" y="1920005"/>
            <a:ext cx="4861501" cy="1238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rial Unicode MS"/>
                <a:cs typeface="Arial Unicode MS"/>
              </a:rPr>
              <a:t>Podsumowanie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282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4">
            <a:extLst>
              <a:ext uri="{FF2B5EF4-FFF2-40B4-BE49-F238E27FC236}">
                <a16:creationId xmlns:a16="http://schemas.microsoft.com/office/drawing/2014/main" id="{891D44A5-B08C-D033-BC5A-D44D5CA10A62}"/>
              </a:ext>
            </a:extLst>
          </p:cNvPr>
          <p:cNvSpPr txBox="1"/>
          <p:nvPr/>
        </p:nvSpPr>
        <p:spPr>
          <a:xfrm>
            <a:off x="3304742" y="2369715"/>
            <a:ext cx="5674247" cy="24776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l-PL" sz="1500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Miejską siecią</a:t>
            </a:r>
            <a:r>
              <a:rPr kumimoji="0" lang="pl-PL" sz="15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sym typeface="Arial"/>
              </a:rPr>
              <a:t> </a:t>
            </a:r>
            <a:r>
              <a:rPr lang="pl-PL" sz="1500" err="1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eko</a:t>
            </a:r>
            <a:r>
              <a:rPr lang="pl-PL" sz="1500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 </a:t>
            </a:r>
            <a:r>
              <a:rPr lang="pl-PL" sz="1500" err="1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Elektrostacji</a:t>
            </a:r>
            <a:r>
              <a:rPr lang="pl-PL" sz="1500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 do ładowania samochodów </a:t>
            </a:r>
            <a:r>
              <a:rPr kumimoji="0" lang="pl-PL" sz="15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sym typeface="Arial"/>
              </a:rPr>
              <a:t>elektrycznych,</a:t>
            </a:r>
            <a:r>
              <a:rPr lang="pl-PL" sz="1500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 certyfikowanym zielonym prądem</a:t>
            </a:r>
          </a:p>
          <a:p>
            <a:pPr>
              <a:defRPr/>
            </a:pPr>
            <a:endParaRPr lang="pl-PL" sz="1500">
              <a:solidFill>
                <a:schemeClr val="bg1">
                  <a:lumMod val="10000"/>
                  <a:lumOff val="90000"/>
                </a:schemeClr>
              </a:solidFill>
              <a:latin typeface="Aglet Sans" panose="020F0503030202040203" pitchFamily="34" charset="77"/>
              <a:ea typeface="Aglet Sans" panose="020F0503030202040203" pitchFamily="34" charset="77"/>
            </a:endParaRPr>
          </a:p>
          <a:p>
            <a:pPr>
              <a:defRPr/>
            </a:pPr>
            <a:r>
              <a:rPr lang="pl-PL" sz="1500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Siecią cyfrowej reklamy zewnętrznej </a:t>
            </a:r>
            <a:r>
              <a:rPr lang="pl-PL" sz="1500" err="1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digital</a:t>
            </a:r>
            <a:r>
              <a:rPr lang="pl-PL" sz="1500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 OOH, zasilaną prądem pochodzącym z odnawialnych źródeł</a:t>
            </a:r>
          </a:p>
          <a:p>
            <a:pPr>
              <a:defRPr/>
            </a:pPr>
            <a:endParaRPr lang="pl-PL" sz="1500">
              <a:solidFill>
                <a:schemeClr val="bg1">
                  <a:lumMod val="10000"/>
                  <a:lumOff val="90000"/>
                </a:schemeClr>
              </a:solidFill>
              <a:latin typeface="Aglet Sans" panose="020F0503030202040203" pitchFamily="34" charset="77"/>
              <a:ea typeface="Aglet Sans" panose="020F0503030202040203" pitchFamily="34" charset="77"/>
            </a:endParaRPr>
          </a:p>
          <a:p>
            <a:pPr>
              <a:defRPr/>
            </a:pPr>
            <a:r>
              <a:rPr lang="pl-PL" sz="1500">
                <a:solidFill>
                  <a:srgbClr val="0CAA50"/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Dostawcą zrównoważonych energetycznie, ogólnopolskich mediów </a:t>
            </a:r>
            <a:r>
              <a:rPr lang="pl-PL" sz="1500" err="1">
                <a:solidFill>
                  <a:srgbClr val="0CAA50"/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digital</a:t>
            </a:r>
            <a:r>
              <a:rPr lang="pl-PL" sz="1500">
                <a:solidFill>
                  <a:srgbClr val="0CAA50"/>
                </a:solidFill>
                <a:latin typeface="Aglet Sans" panose="020F0503030202040203" pitchFamily="34" charset="77"/>
                <a:ea typeface="Aglet Sans" panose="020F0503030202040203" pitchFamily="34" charset="77"/>
              </a:rPr>
              <a:t> OOH do kampanii marek i organizacji świadomie realizujących strategię ESG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pl-PL" sz="1500" u="none" strike="noStrike" kern="0" cap="none" spc="0" normalizeH="0" baseline="0" noProof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"/>
            </a:endParaRPr>
          </a:p>
        </p:txBody>
      </p:sp>
      <p:sp>
        <p:nvSpPr>
          <p:cNvPr id="3" name="Google Shape;166;p27">
            <a:extLst>
              <a:ext uri="{FF2B5EF4-FFF2-40B4-BE49-F238E27FC236}">
                <a16:creationId xmlns:a16="http://schemas.microsoft.com/office/drawing/2014/main" id="{038CEB86-9498-0AD0-B6AC-A7FAD878818D}"/>
              </a:ext>
            </a:extLst>
          </p:cNvPr>
          <p:cNvSpPr txBox="1">
            <a:spLocks/>
          </p:cNvSpPr>
          <p:nvPr/>
        </p:nvSpPr>
        <p:spPr>
          <a:xfrm>
            <a:off x="416001" y="2091387"/>
            <a:ext cx="2092325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pl-PL" sz="20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Czym jest </a:t>
            </a:r>
          </a:p>
          <a:p>
            <a:pPr>
              <a:buSzPts val="990"/>
            </a:pPr>
            <a:r>
              <a:rPr lang="pl-PL" sz="2000" err="1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Pure</a:t>
            </a:r>
            <a:r>
              <a:rPr lang="pl-PL" sz="20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 City?</a:t>
            </a:r>
          </a:p>
        </p:txBody>
      </p:sp>
      <p:cxnSp>
        <p:nvCxnSpPr>
          <p:cNvPr id="4" name="Google Shape;194;p28">
            <a:extLst>
              <a:ext uri="{FF2B5EF4-FFF2-40B4-BE49-F238E27FC236}">
                <a16:creationId xmlns:a16="http://schemas.microsoft.com/office/drawing/2014/main" id="{EEA6C2C7-6D46-3762-266F-9404BD8F86AA}"/>
              </a:ext>
            </a:extLst>
          </p:cNvPr>
          <p:cNvCxnSpPr>
            <a:cxnSpLocks/>
          </p:cNvCxnSpPr>
          <p:nvPr/>
        </p:nvCxnSpPr>
        <p:spPr>
          <a:xfrm>
            <a:off x="2986238" y="2161000"/>
            <a:ext cx="0" cy="2369444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" name="Owal 4">
            <a:extLst>
              <a:ext uri="{FF2B5EF4-FFF2-40B4-BE49-F238E27FC236}">
                <a16:creationId xmlns:a16="http://schemas.microsoft.com/office/drawing/2014/main" id="{BD44974C-1E9F-8EA6-F7DC-626129EE075C}"/>
              </a:ext>
            </a:extLst>
          </p:cNvPr>
          <p:cNvSpPr/>
          <p:nvPr/>
        </p:nvSpPr>
        <p:spPr>
          <a:xfrm>
            <a:off x="2844705" y="3165455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10">
            <a:extLst>
              <a:ext uri="{FF2B5EF4-FFF2-40B4-BE49-F238E27FC236}">
                <a16:creationId xmlns:a16="http://schemas.microsoft.com/office/drawing/2014/main" id="{79F38B72-04DC-6939-2EDA-70495CCF6015}"/>
              </a:ext>
            </a:extLst>
          </p:cNvPr>
          <p:cNvSpPr txBox="1"/>
          <p:nvPr/>
        </p:nvSpPr>
        <p:spPr>
          <a:xfrm>
            <a:off x="2815859" y="3158210"/>
            <a:ext cx="364377" cy="339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160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→</a:t>
            </a:r>
            <a:endParaRPr kumimoji="0" lang="pl-PL" sz="16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B37B90DA-9866-BC05-0AC4-241F65EB35E2}"/>
              </a:ext>
            </a:extLst>
          </p:cNvPr>
          <p:cNvSpPr/>
          <p:nvPr/>
        </p:nvSpPr>
        <p:spPr>
          <a:xfrm>
            <a:off x="2837784" y="2424644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10">
            <a:extLst>
              <a:ext uri="{FF2B5EF4-FFF2-40B4-BE49-F238E27FC236}">
                <a16:creationId xmlns:a16="http://schemas.microsoft.com/office/drawing/2014/main" id="{2015AB17-944E-F584-D7D4-C41A41639C03}"/>
              </a:ext>
            </a:extLst>
          </p:cNvPr>
          <p:cNvSpPr txBox="1"/>
          <p:nvPr/>
        </p:nvSpPr>
        <p:spPr>
          <a:xfrm>
            <a:off x="2798722" y="2410892"/>
            <a:ext cx="364377" cy="339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160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→</a:t>
            </a:r>
            <a:endParaRPr kumimoji="0" lang="pl-PL" sz="16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33AE13E9-18FB-2F09-D1C2-469B0D02E634}"/>
              </a:ext>
            </a:extLst>
          </p:cNvPr>
          <p:cNvSpPr/>
          <p:nvPr/>
        </p:nvSpPr>
        <p:spPr>
          <a:xfrm>
            <a:off x="2825684" y="3975945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0">
            <a:extLst>
              <a:ext uri="{FF2B5EF4-FFF2-40B4-BE49-F238E27FC236}">
                <a16:creationId xmlns:a16="http://schemas.microsoft.com/office/drawing/2014/main" id="{07944508-DF72-2F0F-FAC6-478F15F670A8}"/>
              </a:ext>
            </a:extLst>
          </p:cNvPr>
          <p:cNvSpPr txBox="1"/>
          <p:nvPr/>
        </p:nvSpPr>
        <p:spPr>
          <a:xfrm>
            <a:off x="2796838" y="3968700"/>
            <a:ext cx="364377" cy="339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160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→</a:t>
            </a:r>
            <a:endParaRPr kumimoji="0" lang="pl-PL" sz="16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Obraz 13" descr="Obraz zawierający tekst, na wolnym powietrzu, pojazd, Pojazd lądowy&#10;&#10;Opis wygenerowany automatycznie">
            <a:extLst>
              <a:ext uri="{FF2B5EF4-FFF2-40B4-BE49-F238E27FC236}">
                <a16:creationId xmlns:a16="http://schemas.microsoft.com/office/drawing/2014/main" id="{55E26093-B365-9BD6-EC93-3DB4E2406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782" y="344134"/>
            <a:ext cx="1394461" cy="1839191"/>
          </a:xfrm>
          <a:prstGeom prst="rect">
            <a:avLst/>
          </a:prstGeom>
        </p:spPr>
      </p:pic>
      <p:pic>
        <p:nvPicPr>
          <p:cNvPr id="18" name="Obraz 17" descr="Obraz zawierający tekst, na wolnym powietrzu, budynek, ubrania&#10;&#10;Opis wygenerowany automatycznie">
            <a:extLst>
              <a:ext uri="{FF2B5EF4-FFF2-40B4-BE49-F238E27FC236}">
                <a16:creationId xmlns:a16="http://schemas.microsoft.com/office/drawing/2014/main" id="{BFE3EDA0-55D6-D615-8BA4-750DCFD66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487" y="344134"/>
            <a:ext cx="1466492" cy="1839191"/>
          </a:xfrm>
          <a:prstGeom prst="rect">
            <a:avLst/>
          </a:prstGeom>
        </p:spPr>
      </p:pic>
      <p:pic>
        <p:nvPicPr>
          <p:cNvPr id="20" name="Obraz 19" descr="Obraz zawierający tekst, na wolnym powietrzu, Billboard, oznakowanie&#10;&#10;Opis wygenerowany automatycznie">
            <a:extLst>
              <a:ext uri="{FF2B5EF4-FFF2-40B4-BE49-F238E27FC236}">
                <a16:creationId xmlns:a16="http://schemas.microsoft.com/office/drawing/2014/main" id="{1E5B56F1-CC4F-D671-451C-68D916977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625" y="345327"/>
            <a:ext cx="1394461" cy="183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31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325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03;p29">
            <a:extLst>
              <a:ext uri="{FF2B5EF4-FFF2-40B4-BE49-F238E27FC236}">
                <a16:creationId xmlns:a16="http://schemas.microsoft.com/office/drawing/2014/main" id="{2EB4F5F0-AC6D-483B-B3F7-CB2D2120FB0E}"/>
              </a:ext>
            </a:extLst>
          </p:cNvPr>
          <p:cNvSpPr/>
          <p:nvPr/>
        </p:nvSpPr>
        <p:spPr>
          <a:xfrm flipH="1">
            <a:off x="241285" y="2371078"/>
            <a:ext cx="404601" cy="414564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pole tekstowe 10">
            <a:extLst>
              <a:ext uri="{FF2B5EF4-FFF2-40B4-BE49-F238E27FC236}">
                <a16:creationId xmlns:a16="http://schemas.microsoft.com/office/drawing/2014/main" id="{CAAE5986-2362-4684-B576-E320C3F50331}"/>
              </a:ext>
            </a:extLst>
          </p:cNvPr>
          <p:cNvSpPr txBox="1"/>
          <p:nvPr/>
        </p:nvSpPr>
        <p:spPr>
          <a:xfrm>
            <a:off x="311252" y="2371695"/>
            <a:ext cx="2646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2000" b="1">
                <a:solidFill>
                  <a:srgbClr val="014325"/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 panose="020B0604020202020204" charset="0"/>
              </a:rPr>
              <a:t>1</a:t>
            </a:r>
            <a:endParaRPr kumimoji="0" lang="pl-PL" sz="2000" b="1" i="0" u="none" strike="noStrike" kern="0" cap="none" spc="0" normalizeH="0" baseline="0" noProof="0">
              <a:ln>
                <a:noFill/>
              </a:ln>
              <a:solidFill>
                <a:srgbClr val="014325"/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" panose="020B0604020202020204" charset="0"/>
              <a:sym typeface="Arial"/>
            </a:endParaRPr>
          </a:p>
        </p:txBody>
      </p:sp>
      <p:sp>
        <p:nvSpPr>
          <p:cNvPr id="4" name="Google Shape;166;p27">
            <a:extLst>
              <a:ext uri="{FF2B5EF4-FFF2-40B4-BE49-F238E27FC236}">
                <a16:creationId xmlns:a16="http://schemas.microsoft.com/office/drawing/2014/main" id="{8918BC77-F2E8-C8D7-F803-1114DAD60771}"/>
              </a:ext>
            </a:extLst>
          </p:cNvPr>
          <p:cNvSpPr txBox="1">
            <a:spLocks/>
          </p:cNvSpPr>
          <p:nvPr/>
        </p:nvSpPr>
        <p:spPr>
          <a:xfrm>
            <a:off x="847722" y="2148177"/>
            <a:ext cx="1924053" cy="72657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20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/>
                <a:sym typeface="Rubik"/>
              </a:rPr>
              <a:t>ESG </a:t>
            </a:r>
          </a:p>
          <a:p>
            <a:r>
              <a:rPr lang="pl-PL" sz="20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/>
                <a:sym typeface="Rubik"/>
              </a:rPr>
              <a:t>- mierzalność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CD73A3-08DD-CBA9-1454-1134361323CF}"/>
              </a:ext>
            </a:extLst>
          </p:cNvPr>
          <p:cNvSpPr txBox="1"/>
          <p:nvPr/>
        </p:nvSpPr>
        <p:spPr>
          <a:xfrm>
            <a:off x="3077433" y="367097"/>
            <a:ext cx="5089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>
                    <a:lumMod val="10000"/>
                    <a:lumOff val="9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</a:rPr>
              <a:t>Każdy p</a:t>
            </a:r>
            <a:r>
              <a:rPr kumimoji="0" lang="pl-PL" i="0" u="none" strike="noStrike" kern="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rojekt</a:t>
            </a: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 realizowany z </a:t>
            </a:r>
            <a:r>
              <a:rPr kumimoji="0" lang="pl-PL" i="0" u="none" strike="noStrike" kern="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Pure</a:t>
            </a: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 City to </a:t>
            </a:r>
          </a:p>
          <a:p>
            <a:r>
              <a:rPr kumimoji="0" lang="pl-PL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zredukowany ślad węglowy, zaliczany sponsorowi</a:t>
            </a: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:</a:t>
            </a:r>
          </a:p>
          <a:p>
            <a:endParaRPr lang="pl-PL"/>
          </a:p>
        </p:txBody>
      </p:sp>
      <p:sp>
        <p:nvSpPr>
          <p:cNvPr id="7" name="pole tekstowe 10">
            <a:extLst>
              <a:ext uri="{FF2B5EF4-FFF2-40B4-BE49-F238E27FC236}">
                <a16:creationId xmlns:a16="http://schemas.microsoft.com/office/drawing/2014/main" id="{E7877DD5-6916-B37F-7152-63AC696A3B45}"/>
              </a:ext>
            </a:extLst>
          </p:cNvPr>
          <p:cNvSpPr txBox="1"/>
          <p:nvPr/>
        </p:nvSpPr>
        <p:spPr>
          <a:xfrm>
            <a:off x="3879894" y="1705943"/>
            <a:ext cx="5264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Prąd w naszych </a:t>
            </a:r>
            <a:r>
              <a:rPr kumimoji="0" lang="pl-PL" b="0" i="0" u="none" strike="noStrike" kern="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ekoElektrostacjach</a:t>
            </a:r>
            <a:r>
              <a:rPr kumimoji="0" lang="pl-PL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 posiada </a:t>
            </a:r>
            <a:br>
              <a:rPr kumimoji="0" lang="pl-PL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</a:br>
            <a:r>
              <a:rPr kumimoji="0" lang="pl-PL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Certyfikaty Pochodzenia Elektrowni Wiatrowej w Darżynie.</a:t>
            </a:r>
          </a:p>
        </p:txBody>
      </p:sp>
      <p:sp>
        <p:nvSpPr>
          <p:cNvPr id="9" name="pole tekstowe 10">
            <a:extLst>
              <a:ext uri="{FF2B5EF4-FFF2-40B4-BE49-F238E27FC236}">
                <a16:creationId xmlns:a16="http://schemas.microsoft.com/office/drawing/2014/main" id="{70CC2252-7D16-F59B-FFE8-7F55ADE86E64}"/>
              </a:ext>
            </a:extLst>
          </p:cNvPr>
          <p:cNvSpPr txBox="1"/>
          <p:nvPr/>
        </p:nvSpPr>
        <p:spPr>
          <a:xfrm>
            <a:off x="3879893" y="2874747"/>
            <a:ext cx="5379825" cy="76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Zostajesz sponsorem ładownia zielonej energii, </a:t>
            </a:r>
            <a:b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</a:b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której ilość jest wprost przeliczana na zredukowany </a:t>
            </a:r>
            <a:b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</a:b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ślad węglowy.</a:t>
            </a:r>
          </a:p>
        </p:txBody>
      </p:sp>
      <p:sp>
        <p:nvSpPr>
          <p:cNvPr id="2" name="Owal 1">
            <a:extLst>
              <a:ext uri="{FF2B5EF4-FFF2-40B4-BE49-F238E27FC236}">
                <a16:creationId xmlns:a16="http://schemas.microsoft.com/office/drawing/2014/main" id="{1F0856B7-38DE-4A93-1A0C-85CC6246C435}"/>
              </a:ext>
            </a:extLst>
          </p:cNvPr>
          <p:cNvSpPr/>
          <p:nvPr/>
        </p:nvSpPr>
        <p:spPr>
          <a:xfrm>
            <a:off x="3118586" y="1649244"/>
            <a:ext cx="649155" cy="64915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5C6D435-D20D-33EC-F530-029A6DACD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103" y="1716452"/>
            <a:ext cx="428918" cy="523220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id="{287FEBE9-D921-F49F-E862-D100B8BD5ACE}"/>
              </a:ext>
            </a:extLst>
          </p:cNvPr>
          <p:cNvSpPr/>
          <p:nvPr/>
        </p:nvSpPr>
        <p:spPr>
          <a:xfrm>
            <a:off x="3118586" y="2934794"/>
            <a:ext cx="649155" cy="64915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C406FE6-2AE8-CEE7-8748-83C5EB66F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103" y="3069360"/>
            <a:ext cx="428918" cy="4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5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325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7">
            <a:extLst>
              <a:ext uri="{FF2B5EF4-FFF2-40B4-BE49-F238E27FC236}">
                <a16:creationId xmlns:a16="http://schemas.microsoft.com/office/drawing/2014/main" id="{07EB603F-5D03-403B-A670-DFFFC35C3F50}"/>
              </a:ext>
            </a:extLst>
          </p:cNvPr>
          <p:cNvSpPr txBox="1"/>
          <p:nvPr/>
        </p:nvSpPr>
        <p:spPr>
          <a:xfrm>
            <a:off x="3151990" y="3992077"/>
            <a:ext cx="535034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3" algn="l" defTabSz="1431925" rtl="0" eaLnBrk="1" fontAlgn="auto" latinLnBrk="0" hangingPunct="1">
              <a:lnSpc>
                <a:spcPct val="100000"/>
              </a:lnSpc>
              <a:spcAft>
                <a:spcPts val="300"/>
              </a:spcAft>
              <a:buClr>
                <a:srgbClr val="C4D5CF"/>
              </a:buClr>
              <a:buSzTx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cs typeface="Rubik" panose="020B0604020202020204" charset="0"/>
                <a:sym typeface="Arial"/>
              </a:rPr>
              <a:t>Mierzymy:</a:t>
            </a:r>
          </a:p>
          <a:p>
            <a:pPr marL="171450" marR="0" lvl="3" indent="-171450" algn="l" defTabSz="1431925" rtl="0" eaLnBrk="1" fontAlgn="auto" latinLnBrk="0" hangingPunct="1">
              <a:lnSpc>
                <a:spcPct val="100000"/>
              </a:lnSpc>
              <a:spcAft>
                <a:spcPts val="300"/>
              </a:spcAft>
              <a:buClr>
                <a:srgbClr val="C4D5C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cs typeface="Rubik" panose="020B0604020202020204" charset="0"/>
                <a:sym typeface="Arial"/>
              </a:rPr>
              <a:t>ilość osób, które zobaczą reklamę (także w podziale wg. dni),</a:t>
            </a:r>
          </a:p>
          <a:p>
            <a:pPr marL="171450" marR="0" lvl="3" indent="-171450" algn="l" defTabSz="1431925" rtl="0" eaLnBrk="1" fontAlgn="auto" latinLnBrk="0" hangingPunct="1">
              <a:lnSpc>
                <a:spcPct val="100000"/>
              </a:lnSpc>
              <a:spcAft>
                <a:spcPts val="300"/>
              </a:spcAft>
              <a:buClr>
                <a:srgbClr val="C4D5C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cs typeface="Rubik" panose="020B0604020202020204" charset="0"/>
                <a:sym typeface="Arial"/>
              </a:rPr>
              <a:t>czas ekspozycji na przechodnia.</a:t>
            </a:r>
          </a:p>
        </p:txBody>
      </p:sp>
      <p:sp>
        <p:nvSpPr>
          <p:cNvPr id="8" name="Google Shape;203;p29">
            <a:extLst>
              <a:ext uri="{FF2B5EF4-FFF2-40B4-BE49-F238E27FC236}">
                <a16:creationId xmlns:a16="http://schemas.microsoft.com/office/drawing/2014/main" id="{8EDB69FB-266E-217A-0349-A50658C0FD57}"/>
              </a:ext>
            </a:extLst>
          </p:cNvPr>
          <p:cNvSpPr/>
          <p:nvPr/>
        </p:nvSpPr>
        <p:spPr>
          <a:xfrm flipH="1">
            <a:off x="241285" y="2371078"/>
            <a:ext cx="404601" cy="414564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66;p27">
            <a:extLst>
              <a:ext uri="{FF2B5EF4-FFF2-40B4-BE49-F238E27FC236}">
                <a16:creationId xmlns:a16="http://schemas.microsoft.com/office/drawing/2014/main" id="{F367CC2A-5431-2FCA-F7A8-09D5351D405C}"/>
              </a:ext>
            </a:extLst>
          </p:cNvPr>
          <p:cNvSpPr txBox="1">
            <a:spLocks/>
          </p:cNvSpPr>
          <p:nvPr/>
        </p:nvSpPr>
        <p:spPr>
          <a:xfrm>
            <a:off x="808306" y="1942194"/>
            <a:ext cx="2111299" cy="121707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8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/>
                <a:sym typeface="Rubik"/>
              </a:rPr>
              <a:t>Efektywność </a:t>
            </a:r>
            <a:br>
              <a:rPr lang="pl-PL" sz="18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/>
                <a:sym typeface="Rubik"/>
              </a:rPr>
            </a:br>
            <a:r>
              <a:rPr lang="pl-PL" sz="18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/>
                <a:sym typeface="Rubik"/>
              </a:rPr>
              <a:t>kampanii </a:t>
            </a:r>
            <a:br>
              <a:rPr lang="pl-PL" sz="18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/>
                <a:sym typeface="Rubik"/>
              </a:rPr>
            </a:br>
            <a:r>
              <a:rPr lang="pl-PL" sz="18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/>
                <a:sym typeface="Rubik"/>
              </a:rPr>
              <a:t>– dokładne </a:t>
            </a:r>
            <a:br>
              <a:rPr lang="pl-PL" sz="18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/>
                <a:sym typeface="Rubik"/>
              </a:rPr>
            </a:br>
            <a:r>
              <a:rPr lang="pl-PL" sz="1800">
                <a:solidFill>
                  <a:schemeClr val="tx1">
                    <a:lumMod val="9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/>
                <a:sym typeface="Rubik"/>
              </a:rPr>
              <a:t>pomiary widowni</a:t>
            </a:r>
          </a:p>
        </p:txBody>
      </p:sp>
      <p:sp>
        <p:nvSpPr>
          <p:cNvPr id="18" name="pole tekstowe 10">
            <a:extLst>
              <a:ext uri="{FF2B5EF4-FFF2-40B4-BE49-F238E27FC236}">
                <a16:creationId xmlns:a16="http://schemas.microsoft.com/office/drawing/2014/main" id="{2B7BC9EA-3D90-0CF7-76D8-2692DE245DBD}"/>
              </a:ext>
            </a:extLst>
          </p:cNvPr>
          <p:cNvSpPr txBox="1"/>
          <p:nvPr/>
        </p:nvSpPr>
        <p:spPr>
          <a:xfrm>
            <a:off x="3603687" y="459110"/>
            <a:ext cx="5264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Kampanie wysoko zasięgowe dotrą </a:t>
            </a:r>
            <a:br>
              <a:rPr kumimoji="0" lang="pl-PL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</a:br>
            <a:r>
              <a:rPr kumimoji="0" lang="pl-PL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Arial"/>
              </a:rPr>
              <a:t>do szerokiej grupy odbiorców.</a:t>
            </a:r>
          </a:p>
        </p:txBody>
      </p:sp>
      <p:sp>
        <p:nvSpPr>
          <p:cNvPr id="19" name="Google Shape;203;p29">
            <a:extLst>
              <a:ext uri="{FF2B5EF4-FFF2-40B4-BE49-F238E27FC236}">
                <a16:creationId xmlns:a16="http://schemas.microsoft.com/office/drawing/2014/main" id="{B3784E4D-EC57-E66E-64B0-04C618AA2D23}"/>
              </a:ext>
            </a:extLst>
          </p:cNvPr>
          <p:cNvSpPr/>
          <p:nvPr/>
        </p:nvSpPr>
        <p:spPr>
          <a:xfrm flipH="1">
            <a:off x="3186906" y="564270"/>
            <a:ext cx="282147" cy="289015"/>
          </a:xfrm>
          <a:prstGeom prst="flowChartConnector">
            <a:avLst/>
          </a:prstGeom>
          <a:noFill/>
          <a:ln>
            <a:solidFill>
              <a:schemeClr val="bg1">
                <a:lumMod val="10000"/>
                <a:lumOff val="9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pole tekstowe 10">
            <a:extLst>
              <a:ext uri="{FF2B5EF4-FFF2-40B4-BE49-F238E27FC236}">
                <a16:creationId xmlns:a16="http://schemas.microsoft.com/office/drawing/2014/main" id="{B3947C5B-7329-7187-E72D-527DA6FD64CC}"/>
              </a:ext>
            </a:extLst>
          </p:cNvPr>
          <p:cNvSpPr txBox="1"/>
          <p:nvPr/>
        </p:nvSpPr>
        <p:spPr>
          <a:xfrm>
            <a:off x="3603686" y="1292310"/>
            <a:ext cx="5379825" cy="76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Zapewniamy precyzyjne </a:t>
            </a:r>
            <a:r>
              <a:rPr kumimoji="0" lang="pl-PL" i="0" u="none" strike="noStrike" kern="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targetowanie</a:t>
            </a:r>
            <a:endParaRPr lang="pl-PL">
              <a:solidFill>
                <a:schemeClr val="bg1">
                  <a:lumMod val="10000"/>
                  <a:lumOff val="9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i mierzalność wyników.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i="0" u="none" strike="noStrike" kern="0" cap="none" spc="0" normalizeH="0" baseline="0" noProof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pole tekstowe 10">
            <a:extLst>
              <a:ext uri="{FF2B5EF4-FFF2-40B4-BE49-F238E27FC236}">
                <a16:creationId xmlns:a16="http://schemas.microsoft.com/office/drawing/2014/main" id="{C25CC5F1-208D-10D4-E7F1-2F509C107FA0}"/>
              </a:ext>
            </a:extLst>
          </p:cNvPr>
          <p:cNvSpPr txBox="1"/>
          <p:nvPr/>
        </p:nvSpPr>
        <p:spPr>
          <a:xfrm>
            <a:off x="3151990" y="549999"/>
            <a:ext cx="35517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Aglet Sans" panose="020F0503030202040203" pitchFamily="34" charset="0"/>
                <a:ea typeface="Aglet Sans" panose="020F0503030202040203" pitchFamily="34" charset="0"/>
                <a:cs typeface="Rubik" panose="020B0604020202020204" charset="0"/>
                <a:sym typeface="Arial"/>
              </a:rPr>
              <a:t>1</a:t>
            </a:r>
          </a:p>
        </p:txBody>
      </p:sp>
      <p:sp>
        <p:nvSpPr>
          <p:cNvPr id="22" name="pole tekstowe 10">
            <a:extLst>
              <a:ext uri="{FF2B5EF4-FFF2-40B4-BE49-F238E27FC236}">
                <a16:creationId xmlns:a16="http://schemas.microsoft.com/office/drawing/2014/main" id="{9E9991C0-4E55-76EA-157E-A92F039FAD2C}"/>
              </a:ext>
            </a:extLst>
          </p:cNvPr>
          <p:cNvSpPr txBox="1"/>
          <p:nvPr/>
        </p:nvSpPr>
        <p:spPr>
          <a:xfrm>
            <a:off x="3151990" y="1418259"/>
            <a:ext cx="35517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Aglet Sans" panose="020F0503030202040203" pitchFamily="34" charset="0"/>
                <a:ea typeface="Aglet Sans" panose="020F0503030202040203" pitchFamily="34" charset="0"/>
                <a:cs typeface="Rubik" panose="020B0604020202020204" charset="0"/>
                <a:sym typeface="Arial"/>
              </a:rPr>
              <a:t>2</a:t>
            </a:r>
          </a:p>
        </p:txBody>
      </p:sp>
      <p:sp>
        <p:nvSpPr>
          <p:cNvPr id="23" name="Google Shape;203;p29">
            <a:extLst>
              <a:ext uri="{FF2B5EF4-FFF2-40B4-BE49-F238E27FC236}">
                <a16:creationId xmlns:a16="http://schemas.microsoft.com/office/drawing/2014/main" id="{E44AE027-FBFC-BCB7-0005-B798C93CAD09}"/>
              </a:ext>
            </a:extLst>
          </p:cNvPr>
          <p:cNvSpPr/>
          <p:nvPr/>
        </p:nvSpPr>
        <p:spPr>
          <a:xfrm flipH="1">
            <a:off x="3186906" y="1428944"/>
            <a:ext cx="282147" cy="289015"/>
          </a:xfrm>
          <a:prstGeom prst="flowChartConnector">
            <a:avLst/>
          </a:prstGeom>
          <a:noFill/>
          <a:ln>
            <a:solidFill>
              <a:schemeClr val="bg1">
                <a:lumMod val="10000"/>
                <a:lumOff val="9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pole tekstowe 10">
            <a:extLst>
              <a:ext uri="{FF2B5EF4-FFF2-40B4-BE49-F238E27FC236}">
                <a16:creationId xmlns:a16="http://schemas.microsoft.com/office/drawing/2014/main" id="{6B850E05-EDCD-1255-4E69-71273AB9EB83}"/>
              </a:ext>
            </a:extLst>
          </p:cNvPr>
          <p:cNvSpPr txBox="1"/>
          <p:nvPr/>
        </p:nvSpPr>
        <p:spPr>
          <a:xfrm>
            <a:off x="3603686" y="2143597"/>
            <a:ext cx="5379825" cy="76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Rozliczenie dotyczy „odebranych” reklam </a:t>
            </a:r>
            <a:b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</a:b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wg. ilości netto i brutto  osób i ich charakterystyki, </a:t>
            </a:r>
            <a:b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</a:br>
            <a:r>
              <a:rPr kumimoji="0" lang="pl-PL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nie samej ekspozycji na nośnikach.</a:t>
            </a:r>
          </a:p>
        </p:txBody>
      </p:sp>
      <p:sp>
        <p:nvSpPr>
          <p:cNvPr id="25" name="pole tekstowe 10">
            <a:extLst>
              <a:ext uri="{FF2B5EF4-FFF2-40B4-BE49-F238E27FC236}">
                <a16:creationId xmlns:a16="http://schemas.microsoft.com/office/drawing/2014/main" id="{D75C513B-7975-8C53-40FA-5AE19432D054}"/>
              </a:ext>
            </a:extLst>
          </p:cNvPr>
          <p:cNvSpPr txBox="1"/>
          <p:nvPr/>
        </p:nvSpPr>
        <p:spPr>
          <a:xfrm>
            <a:off x="3151990" y="2371078"/>
            <a:ext cx="35517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Aglet Sans" panose="020F0503030202040203" pitchFamily="34" charset="0"/>
                <a:ea typeface="Aglet Sans" panose="020F0503030202040203" pitchFamily="34" charset="0"/>
                <a:cs typeface="Rubik" panose="020B0604020202020204" charset="0"/>
                <a:sym typeface="Arial"/>
              </a:rPr>
              <a:t>3</a:t>
            </a:r>
          </a:p>
        </p:txBody>
      </p:sp>
      <p:sp>
        <p:nvSpPr>
          <p:cNvPr id="26" name="Google Shape;203;p29">
            <a:extLst>
              <a:ext uri="{FF2B5EF4-FFF2-40B4-BE49-F238E27FC236}">
                <a16:creationId xmlns:a16="http://schemas.microsoft.com/office/drawing/2014/main" id="{466E541B-961C-9A2A-2AD1-050BF913396E}"/>
              </a:ext>
            </a:extLst>
          </p:cNvPr>
          <p:cNvSpPr/>
          <p:nvPr/>
        </p:nvSpPr>
        <p:spPr>
          <a:xfrm flipH="1">
            <a:off x="3186906" y="2381763"/>
            <a:ext cx="282147" cy="289015"/>
          </a:xfrm>
          <a:prstGeom prst="flowChartConnector">
            <a:avLst/>
          </a:prstGeom>
          <a:noFill/>
          <a:ln>
            <a:solidFill>
              <a:schemeClr val="bg1">
                <a:lumMod val="10000"/>
                <a:lumOff val="9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397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6;p27">
            <a:extLst>
              <a:ext uri="{FF2B5EF4-FFF2-40B4-BE49-F238E27FC236}">
                <a16:creationId xmlns:a16="http://schemas.microsoft.com/office/drawing/2014/main" id="{B6898E19-7FE4-53B4-B136-76570F0942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0825" y="2285615"/>
            <a:ext cx="2419350" cy="499245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pl-PL" sz="2400">
                <a:solidFill>
                  <a:srgbClr val="FFFFFF"/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" panose="020B0604020202020204" charset="0"/>
                <a:sym typeface="Rubik Light"/>
              </a:rPr>
              <a:t>Podsumowanie</a:t>
            </a:r>
          </a:p>
        </p:txBody>
      </p:sp>
      <p:cxnSp>
        <p:nvCxnSpPr>
          <p:cNvPr id="9" name="Google Shape;194;p28">
            <a:extLst>
              <a:ext uri="{FF2B5EF4-FFF2-40B4-BE49-F238E27FC236}">
                <a16:creationId xmlns:a16="http://schemas.microsoft.com/office/drawing/2014/main" id="{883B94C9-2D22-4CC7-9C6C-8B079B054958}"/>
              </a:ext>
            </a:extLst>
          </p:cNvPr>
          <p:cNvCxnSpPr>
            <a:cxnSpLocks/>
            <a:stCxn id="5" idx="2"/>
            <a:endCxn id="22" idx="0"/>
          </p:cNvCxnSpPr>
          <p:nvPr/>
        </p:nvCxnSpPr>
        <p:spPr>
          <a:xfrm>
            <a:off x="6012657" y="1843370"/>
            <a:ext cx="0" cy="499244"/>
          </a:xfrm>
          <a:prstGeom prst="straightConnector1">
            <a:avLst/>
          </a:prstGeom>
          <a:noFill/>
          <a:ln w="9525" cap="flat" cmpd="sng">
            <a:solidFill>
              <a:srgbClr val="18211F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" name="pole tekstowe 10">
            <a:extLst>
              <a:ext uri="{FF2B5EF4-FFF2-40B4-BE49-F238E27FC236}">
                <a16:creationId xmlns:a16="http://schemas.microsoft.com/office/drawing/2014/main" id="{0E4DB271-6E52-46CA-A61A-B2DD6D6E79CC}"/>
              </a:ext>
            </a:extLst>
          </p:cNvPr>
          <p:cNvSpPr txBox="1"/>
          <p:nvPr/>
        </p:nvSpPr>
        <p:spPr>
          <a:xfrm>
            <a:off x="3605341" y="1427274"/>
            <a:ext cx="5761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>
                <a:solidFill>
                  <a:schemeClr val="bg1">
                    <a:lumMod val="10000"/>
                    <a:lumOff val="9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</a:rPr>
              <a:t>Sfinansowany wolumen redukcji CO2 – najważniejszy KPI.</a:t>
            </a:r>
          </a:p>
        </p:txBody>
      </p:sp>
      <p:sp>
        <p:nvSpPr>
          <p:cNvPr id="20" name="pole tekstowe 10">
            <a:extLst>
              <a:ext uri="{FF2B5EF4-FFF2-40B4-BE49-F238E27FC236}">
                <a16:creationId xmlns:a16="http://schemas.microsoft.com/office/drawing/2014/main" id="{43200441-95B8-4E87-A81C-D9EA595F35C1}"/>
              </a:ext>
            </a:extLst>
          </p:cNvPr>
          <p:cNvSpPr txBox="1"/>
          <p:nvPr/>
        </p:nvSpPr>
        <p:spPr>
          <a:xfrm>
            <a:off x="3562808" y="2451945"/>
            <a:ext cx="57610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>
                <a:solidFill>
                  <a:schemeClr val="bg1">
                    <a:lumMod val="10000"/>
                    <a:lumOff val="9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</a:rPr>
              <a:t>Efektywność kosztowa i szybka, łatwa realizacja.</a:t>
            </a:r>
          </a:p>
        </p:txBody>
      </p:sp>
      <p:sp>
        <p:nvSpPr>
          <p:cNvPr id="5" name="Prostokąt zaokrąglony 14">
            <a:extLst>
              <a:ext uri="{FF2B5EF4-FFF2-40B4-BE49-F238E27FC236}">
                <a16:creationId xmlns:a16="http://schemas.microsoft.com/office/drawing/2014/main" id="{E74A444B-927B-6BD9-875F-0AE1F0058C7F}"/>
              </a:ext>
            </a:extLst>
          </p:cNvPr>
          <p:cNvSpPr/>
          <p:nvPr/>
        </p:nvSpPr>
        <p:spPr>
          <a:xfrm>
            <a:off x="3132138" y="1320152"/>
            <a:ext cx="5761037" cy="523218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zaokrąglony 14">
            <a:extLst>
              <a:ext uri="{FF2B5EF4-FFF2-40B4-BE49-F238E27FC236}">
                <a16:creationId xmlns:a16="http://schemas.microsoft.com/office/drawing/2014/main" id="{D4351EE0-A41A-F899-B13F-0F0EBF61F74E}"/>
              </a:ext>
            </a:extLst>
          </p:cNvPr>
          <p:cNvSpPr/>
          <p:nvPr/>
        </p:nvSpPr>
        <p:spPr>
          <a:xfrm>
            <a:off x="3132138" y="2342614"/>
            <a:ext cx="5761037" cy="523218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10">
            <a:extLst>
              <a:ext uri="{FF2B5EF4-FFF2-40B4-BE49-F238E27FC236}">
                <a16:creationId xmlns:a16="http://schemas.microsoft.com/office/drawing/2014/main" id="{E04E6BA7-968F-7D72-3428-A7D86F26DEFA}"/>
              </a:ext>
            </a:extLst>
          </p:cNvPr>
          <p:cNvSpPr txBox="1"/>
          <p:nvPr/>
        </p:nvSpPr>
        <p:spPr>
          <a:xfrm>
            <a:off x="3605340" y="3451236"/>
            <a:ext cx="57610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>
                <a:solidFill>
                  <a:schemeClr val="bg1">
                    <a:lumMod val="10000"/>
                    <a:lumOff val="9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</a:rPr>
              <a:t>Efektywne, precyzyjnie mierzone dotarcie. </a:t>
            </a:r>
          </a:p>
        </p:txBody>
      </p:sp>
      <p:sp>
        <p:nvSpPr>
          <p:cNvPr id="29" name="Prostokąt zaokrąglony 14">
            <a:extLst>
              <a:ext uri="{FF2B5EF4-FFF2-40B4-BE49-F238E27FC236}">
                <a16:creationId xmlns:a16="http://schemas.microsoft.com/office/drawing/2014/main" id="{057AA517-6A8E-AED2-64BF-C6F900234400}"/>
              </a:ext>
            </a:extLst>
          </p:cNvPr>
          <p:cNvSpPr/>
          <p:nvPr/>
        </p:nvSpPr>
        <p:spPr>
          <a:xfrm>
            <a:off x="3132138" y="3348833"/>
            <a:ext cx="5761037" cy="523218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1" name="Google Shape;194;p28">
            <a:extLst>
              <a:ext uri="{FF2B5EF4-FFF2-40B4-BE49-F238E27FC236}">
                <a16:creationId xmlns:a16="http://schemas.microsoft.com/office/drawing/2014/main" id="{E09DE1F5-FE52-0272-D93F-167C94CBA54C}"/>
              </a:ext>
            </a:extLst>
          </p:cNvPr>
          <p:cNvCxnSpPr>
            <a:cxnSpLocks/>
            <a:stCxn id="22" idx="2"/>
            <a:endCxn id="29" idx="0"/>
          </p:cNvCxnSpPr>
          <p:nvPr/>
        </p:nvCxnSpPr>
        <p:spPr>
          <a:xfrm>
            <a:off x="6012657" y="2865832"/>
            <a:ext cx="0" cy="483001"/>
          </a:xfrm>
          <a:prstGeom prst="straightConnector1">
            <a:avLst/>
          </a:prstGeom>
          <a:noFill/>
          <a:ln w="9525" cap="flat" cmpd="sng">
            <a:solidFill>
              <a:srgbClr val="18211F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4" name="Owal 23">
            <a:extLst>
              <a:ext uri="{FF2B5EF4-FFF2-40B4-BE49-F238E27FC236}">
                <a16:creationId xmlns:a16="http://schemas.microsoft.com/office/drawing/2014/main" id="{9C8249DC-F0AE-3B1F-2991-3D523DFAD4A4}"/>
              </a:ext>
            </a:extLst>
          </p:cNvPr>
          <p:cNvSpPr/>
          <p:nvPr/>
        </p:nvSpPr>
        <p:spPr>
          <a:xfrm>
            <a:off x="2975029" y="1423894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10">
            <a:extLst>
              <a:ext uri="{FF2B5EF4-FFF2-40B4-BE49-F238E27FC236}">
                <a16:creationId xmlns:a16="http://schemas.microsoft.com/office/drawing/2014/main" id="{6CE4BACA-8535-F92E-E204-5FAA33191D8E}"/>
              </a:ext>
            </a:extLst>
          </p:cNvPr>
          <p:cNvSpPr txBox="1"/>
          <p:nvPr/>
        </p:nvSpPr>
        <p:spPr>
          <a:xfrm>
            <a:off x="2974907" y="1435565"/>
            <a:ext cx="325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 panose="020F0503030202040203" pitchFamily="34" charset="0"/>
                <a:ea typeface="Aglet Sans" panose="020F0503030202040203" pitchFamily="34" charset="0"/>
                <a:cs typeface="Rubik" panose="020B0604020202020204" charset="0"/>
                <a:sym typeface="Arial"/>
              </a:rPr>
              <a:t>1</a:t>
            </a:r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3A91265B-F3D8-758A-DC0B-91A41AFA0792}"/>
              </a:ext>
            </a:extLst>
          </p:cNvPr>
          <p:cNvSpPr/>
          <p:nvPr/>
        </p:nvSpPr>
        <p:spPr>
          <a:xfrm>
            <a:off x="2975029" y="2439725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10">
            <a:extLst>
              <a:ext uri="{FF2B5EF4-FFF2-40B4-BE49-F238E27FC236}">
                <a16:creationId xmlns:a16="http://schemas.microsoft.com/office/drawing/2014/main" id="{5B0BA973-8F93-4652-D725-D4EA0EAEBD3F}"/>
              </a:ext>
            </a:extLst>
          </p:cNvPr>
          <p:cNvSpPr txBox="1"/>
          <p:nvPr/>
        </p:nvSpPr>
        <p:spPr>
          <a:xfrm>
            <a:off x="2969480" y="2451396"/>
            <a:ext cx="325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 panose="020F0503030202040203" pitchFamily="34" charset="0"/>
                <a:ea typeface="Aglet Sans" panose="020F0503030202040203" pitchFamily="34" charset="0"/>
                <a:cs typeface="Rubik" panose="020B0604020202020204" charset="0"/>
                <a:sym typeface="Arial"/>
              </a:rPr>
              <a:t>2</a:t>
            </a: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453DEB36-367E-54FA-DD5E-6F789F070902}"/>
              </a:ext>
            </a:extLst>
          </p:cNvPr>
          <p:cNvSpPr/>
          <p:nvPr/>
        </p:nvSpPr>
        <p:spPr>
          <a:xfrm>
            <a:off x="2975029" y="3450196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10">
            <a:extLst>
              <a:ext uri="{FF2B5EF4-FFF2-40B4-BE49-F238E27FC236}">
                <a16:creationId xmlns:a16="http://schemas.microsoft.com/office/drawing/2014/main" id="{1962F919-761C-D11A-4D35-9BD166FDCB3F}"/>
              </a:ext>
            </a:extLst>
          </p:cNvPr>
          <p:cNvSpPr txBox="1"/>
          <p:nvPr/>
        </p:nvSpPr>
        <p:spPr>
          <a:xfrm>
            <a:off x="2988408" y="3461867"/>
            <a:ext cx="325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 panose="020F0503030202040203" pitchFamily="34" charset="0"/>
                <a:ea typeface="Aglet Sans" panose="020F0503030202040203" pitchFamily="34" charset="0"/>
                <a:cs typeface="Rubik" panose="020B0604020202020204" charset="0"/>
                <a:sym typeface="Arial"/>
              </a:rPr>
              <a:t>3</a:t>
            </a:r>
          </a:p>
        </p:txBody>
      </p:sp>
      <p:sp>
        <p:nvSpPr>
          <p:cNvPr id="4" name="Google Shape;166;p27">
            <a:extLst>
              <a:ext uri="{FF2B5EF4-FFF2-40B4-BE49-F238E27FC236}">
                <a16:creationId xmlns:a16="http://schemas.microsoft.com/office/drawing/2014/main" id="{CF69E1AA-9E1F-D52F-909C-E2A68F96CB72}"/>
              </a:ext>
            </a:extLst>
          </p:cNvPr>
          <p:cNvSpPr txBox="1">
            <a:spLocks/>
          </p:cNvSpPr>
          <p:nvPr/>
        </p:nvSpPr>
        <p:spPr>
          <a:xfrm>
            <a:off x="3151064" y="390930"/>
            <a:ext cx="5761035" cy="549963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8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Rubik Light"/>
              </a:rPr>
              <a:t>Jedna kampania, trzy korzyści</a:t>
            </a:r>
            <a:br>
              <a:rPr lang="pl-PL" sz="18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Rubik Light"/>
              </a:rPr>
            </a:br>
            <a:br>
              <a:rPr lang="pl-PL" sz="18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Rubik" panose="020B0604020202020204" charset="0"/>
                <a:sym typeface="Rubik Light"/>
              </a:rPr>
            </a:br>
            <a:endParaRPr lang="pl-PL" sz="18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Rubik" panose="020B0604020202020204" charset="0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085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w pomieszczeniu&#10;&#10;Opis wygenerowany automatycznie">
            <a:extLst>
              <a:ext uri="{FF2B5EF4-FFF2-40B4-BE49-F238E27FC236}">
                <a16:creationId xmlns:a16="http://schemas.microsoft.com/office/drawing/2014/main" id="{B92CB17C-3441-301A-E5E5-4D4ECF490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/>
          <a:stretch/>
        </p:blipFill>
        <p:spPr>
          <a:xfrm>
            <a:off x="1685925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12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12341E7-FADC-9589-CF6B-81BC3E2C0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6" y="411164"/>
            <a:ext cx="2067501" cy="816880"/>
          </a:xfrm>
          <a:prstGeom prst="rect">
            <a:avLst/>
          </a:prstGeom>
        </p:spPr>
      </p:pic>
      <p:sp>
        <p:nvSpPr>
          <p:cNvPr id="2" name="Google Shape;115;p20">
            <a:extLst>
              <a:ext uri="{FF2B5EF4-FFF2-40B4-BE49-F238E27FC236}">
                <a16:creationId xmlns:a16="http://schemas.microsoft.com/office/drawing/2014/main" id="{598C7DCB-CDD5-906C-02CE-9562C93B6B0D}"/>
              </a:ext>
            </a:extLst>
          </p:cNvPr>
          <p:cNvSpPr txBox="1">
            <a:spLocks/>
          </p:cNvSpPr>
          <p:nvPr/>
        </p:nvSpPr>
        <p:spPr>
          <a:xfrm>
            <a:off x="250825" y="2387481"/>
            <a:ext cx="4046111" cy="600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2400">
                <a:solidFill>
                  <a:schemeClr val="tx1">
                    <a:lumMod val="8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Dziękujemy </a:t>
            </a:r>
          </a:p>
          <a:p>
            <a:r>
              <a:rPr lang="pl-PL" sz="2400">
                <a:solidFill>
                  <a:schemeClr val="tx1">
                    <a:lumMod val="8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za uwagę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4A8BCBA-DBCF-218C-E305-B397C188B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33" t="20820" r="14676" b="42290"/>
          <a:stretch/>
        </p:blipFill>
        <p:spPr>
          <a:xfrm>
            <a:off x="2771775" y="0"/>
            <a:ext cx="6372225" cy="5143500"/>
          </a:xfrm>
          <a:prstGeom prst="rect">
            <a:avLst/>
          </a:prstGeom>
        </p:spPr>
      </p:pic>
      <p:sp>
        <p:nvSpPr>
          <p:cNvPr id="9" name="Google Shape;115;p20">
            <a:extLst>
              <a:ext uri="{FF2B5EF4-FFF2-40B4-BE49-F238E27FC236}">
                <a16:creationId xmlns:a16="http://schemas.microsoft.com/office/drawing/2014/main" id="{74A32813-5E5C-43E8-770C-CC1E3F178847}"/>
              </a:ext>
            </a:extLst>
          </p:cNvPr>
          <p:cNvSpPr txBox="1">
            <a:spLocks/>
          </p:cNvSpPr>
          <p:nvPr/>
        </p:nvSpPr>
        <p:spPr>
          <a:xfrm>
            <a:off x="250826" y="4029724"/>
            <a:ext cx="2520950" cy="70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400">
                <a:solidFill>
                  <a:schemeClr val="tx1">
                    <a:lumMod val="8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Wojciech Bieńkowski</a:t>
            </a:r>
          </a:p>
          <a:p>
            <a:r>
              <a:rPr lang="pl-PL" sz="1400">
                <a:solidFill>
                  <a:srgbClr val="2BC0A3"/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wojtek@puerecity.pl</a:t>
            </a:r>
            <a:endParaRPr lang="pl-PL" sz="1400">
              <a:solidFill>
                <a:srgbClr val="2BC0A3"/>
              </a:solidFill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r>
              <a:rPr lang="pl-PL" sz="1400">
                <a:solidFill>
                  <a:schemeClr val="tx1">
                    <a:lumMod val="85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+48 500 741 460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300">
              <a:solidFill>
                <a:schemeClr val="tx1">
                  <a:lumMod val="85000"/>
                </a:schemeClr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428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39AC9B-2789-443A-A859-E2FEAC1E93FC}"/>
              </a:ext>
            </a:extLst>
          </p:cNvPr>
          <p:cNvSpPr/>
          <p:nvPr/>
        </p:nvSpPr>
        <p:spPr>
          <a:xfrm>
            <a:off x="2771776" y="0"/>
            <a:ext cx="3228888" cy="5143500"/>
          </a:xfrm>
          <a:prstGeom prst="rect">
            <a:avLst/>
          </a:prstGeom>
          <a:solidFill>
            <a:srgbClr val="C4D5C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PL" sz="140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3F58EE7-FD71-07CB-C701-948089455F9A}"/>
              </a:ext>
            </a:extLst>
          </p:cNvPr>
          <p:cNvSpPr/>
          <p:nvPr/>
        </p:nvSpPr>
        <p:spPr>
          <a:xfrm>
            <a:off x="6000663" y="0"/>
            <a:ext cx="3132136" cy="5143500"/>
          </a:xfrm>
          <a:prstGeom prst="rect">
            <a:avLst/>
          </a:prstGeom>
          <a:solidFill>
            <a:srgbClr val="01432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PL" sz="140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115;p20">
            <a:extLst>
              <a:ext uri="{FF2B5EF4-FFF2-40B4-BE49-F238E27FC236}">
                <a16:creationId xmlns:a16="http://schemas.microsoft.com/office/drawing/2014/main" id="{8BE64067-FA1B-59F4-165D-E36979650100}"/>
              </a:ext>
            </a:extLst>
          </p:cNvPr>
          <p:cNvSpPr txBox="1">
            <a:spLocks/>
          </p:cNvSpPr>
          <p:nvPr/>
        </p:nvSpPr>
        <p:spPr>
          <a:xfrm>
            <a:off x="6017171" y="2910104"/>
            <a:ext cx="3132136" cy="144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pl-PL" sz="14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er"/>
                <a:ea typeface="Inter"/>
                <a:cs typeface="Rubik Light"/>
                <a:sym typeface="Rubik Light"/>
              </a:rPr>
              <a:t>Kampania społeczna ESG</a:t>
            </a:r>
            <a:endParaRPr lang="pl-PL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pl-PL" sz="1400">
              <a:solidFill>
                <a:schemeClr val="tx1"/>
              </a:solidFill>
              <a:latin typeface="Inter"/>
              <a:ea typeface="Inter"/>
              <a:cs typeface="Rubik Light"/>
            </a:endParaRPr>
          </a:p>
          <a:p>
            <a:pPr algn="ctr">
              <a:spcBef>
                <a:spcPts val="600"/>
              </a:spcBef>
              <a:buClr>
                <a:srgbClr val="014325"/>
              </a:buClr>
              <a:buSzPct val="100000"/>
              <a:defRPr/>
            </a:pPr>
            <a:r>
              <a:rPr lang="pl-PL" sz="1200">
                <a:solidFill>
                  <a:schemeClr val="tx1"/>
                </a:solidFill>
                <a:latin typeface="Inter"/>
                <a:ea typeface="Inter"/>
                <a:cs typeface="Rubik Light"/>
                <a:sym typeface="Rubik Light"/>
              </a:rPr>
              <a:t>Edukacyjna kampania społeczna plansze </a:t>
            </a:r>
            <a:r>
              <a:rPr kumimoji="0" lang="pl-PL" sz="12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er"/>
                <a:ea typeface="Inter"/>
                <a:cs typeface="Rubik Light"/>
                <a:sym typeface="Rubik Light"/>
              </a:rPr>
              <a:t>„Partner Strategiczny kampanii Mała zmiana, Wielki efekt” plansza „Sponsor </a:t>
            </a:r>
            <a:r>
              <a:rPr kumimoji="0" lang="pl-PL" sz="120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er"/>
                <a:ea typeface="Inter"/>
                <a:cs typeface="Rubik Light"/>
                <a:sym typeface="Rubik Light"/>
              </a:rPr>
              <a:t>ekoładownia</a:t>
            </a:r>
            <a:r>
              <a:rPr lang="pl-PL" sz="1200">
                <a:solidFill>
                  <a:schemeClr val="tx1"/>
                </a:solidFill>
                <a:latin typeface="Inter"/>
                <a:ea typeface="Inter"/>
                <a:cs typeface="Rubik Light"/>
                <a:sym typeface="Rubik Light"/>
              </a:rPr>
              <a:t>”, plansze zielonych produktów i usług Partnerów i Sponsorów</a:t>
            </a:r>
            <a:endParaRPr lang="pl-PL" sz="12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er"/>
              <a:ea typeface="Inter"/>
              <a:cs typeface="Rubik Light"/>
            </a:endParaRPr>
          </a:p>
        </p:txBody>
      </p:sp>
      <p:sp>
        <p:nvSpPr>
          <p:cNvPr id="14" name="Google Shape;115;p20">
            <a:extLst>
              <a:ext uri="{FF2B5EF4-FFF2-40B4-BE49-F238E27FC236}">
                <a16:creationId xmlns:a16="http://schemas.microsoft.com/office/drawing/2014/main" id="{A4A48946-2DA0-69D0-A8F9-545991E08FE6}"/>
              </a:ext>
            </a:extLst>
          </p:cNvPr>
          <p:cNvSpPr txBox="1">
            <a:spLocks/>
          </p:cNvSpPr>
          <p:nvPr/>
        </p:nvSpPr>
        <p:spPr>
          <a:xfrm>
            <a:off x="2900087" y="3020232"/>
            <a:ext cx="2892557" cy="113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l-PL" sz="1400">
                <a:solidFill>
                  <a:schemeClr val="bg1"/>
                </a:solidFill>
                <a:latin typeface="Inter"/>
                <a:ea typeface="Inter"/>
              </a:rPr>
              <a:t>Zielone kampanie</a:t>
            </a:r>
            <a:endParaRPr lang="pl-PL">
              <a:solidFill>
                <a:schemeClr val="bg1"/>
              </a:solidFill>
            </a:endParaRPr>
          </a:p>
          <a:p>
            <a:pPr>
              <a:defRPr/>
            </a:pPr>
            <a:endParaRPr lang="pl-PL" sz="1400">
              <a:solidFill>
                <a:schemeClr val="bg1"/>
              </a:solidFill>
              <a:ea typeface="Inter"/>
            </a:endParaRPr>
          </a:p>
          <a:p>
            <a:pPr>
              <a:defRPr/>
            </a:pPr>
            <a:endParaRPr lang="pl-PL" sz="1400">
              <a:solidFill>
                <a:schemeClr val="bg1"/>
              </a:solidFill>
              <a:ea typeface="Inter"/>
            </a:endParaRPr>
          </a:p>
          <a:p>
            <a:pPr algn="ctr">
              <a:defRPr/>
            </a:pPr>
            <a:r>
              <a:rPr lang="pl-PL" sz="1200">
                <a:solidFill>
                  <a:schemeClr val="bg1"/>
                </a:solidFill>
                <a:ea typeface="Inter"/>
              </a:rPr>
              <a:t>Certyfikowane, zrównoważone energetycznie kampanie w mediach </a:t>
            </a:r>
            <a:r>
              <a:rPr lang="pl-PL" sz="1200" err="1">
                <a:solidFill>
                  <a:schemeClr val="bg1"/>
                </a:solidFill>
                <a:ea typeface="Inter"/>
              </a:rPr>
              <a:t>digital</a:t>
            </a:r>
            <a:r>
              <a:rPr lang="pl-PL" sz="1200">
                <a:solidFill>
                  <a:schemeClr val="bg1"/>
                </a:solidFill>
                <a:ea typeface="Inter"/>
              </a:rPr>
              <a:t> OOH</a:t>
            </a:r>
            <a:endParaRPr lang="pl-PL" sz="12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pl-PL" sz="140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Rubik Light"/>
            </a:endParaRPr>
          </a:p>
        </p:txBody>
      </p:sp>
      <p:sp>
        <p:nvSpPr>
          <p:cNvPr id="15" name="Google Shape;203;p29">
            <a:extLst>
              <a:ext uri="{FF2B5EF4-FFF2-40B4-BE49-F238E27FC236}">
                <a16:creationId xmlns:a16="http://schemas.microsoft.com/office/drawing/2014/main" id="{3C5D754A-8D52-D092-D2AB-2D24EB6CE2A7}"/>
              </a:ext>
            </a:extLst>
          </p:cNvPr>
          <p:cNvSpPr/>
          <p:nvPr/>
        </p:nvSpPr>
        <p:spPr>
          <a:xfrm flipH="1">
            <a:off x="6305895" y="411163"/>
            <a:ext cx="380510" cy="380510"/>
          </a:xfrm>
          <a:prstGeom prst="flowChartConnector">
            <a:avLst/>
          </a:prstGeom>
          <a:noFill/>
          <a:ln w="9525">
            <a:solidFill>
              <a:schemeClr val="bg1">
                <a:lumMod val="10000"/>
                <a:lumOff val="9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1F1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pole tekstowe 28">
            <a:extLst>
              <a:ext uri="{FF2B5EF4-FFF2-40B4-BE49-F238E27FC236}">
                <a16:creationId xmlns:a16="http://schemas.microsoft.com/office/drawing/2014/main" id="{5606D173-B2FB-4A06-D68D-D8E6C3737D43}"/>
              </a:ext>
            </a:extLst>
          </p:cNvPr>
          <p:cNvSpPr txBox="1"/>
          <p:nvPr/>
        </p:nvSpPr>
        <p:spPr>
          <a:xfrm>
            <a:off x="6340116" y="389618"/>
            <a:ext cx="259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b="1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Aglet Sans Semibold" panose="020F0503030202040203" pitchFamily="34" charset="0"/>
                <a:ea typeface="Aglet Sans Semibold" panose="020F0503030202040203" pitchFamily="34" charset="0"/>
                <a:sym typeface="Arial"/>
              </a:rPr>
              <a:t>2</a:t>
            </a:r>
          </a:p>
        </p:txBody>
      </p:sp>
      <p:sp>
        <p:nvSpPr>
          <p:cNvPr id="20" name="Google Shape;166;p27">
            <a:extLst>
              <a:ext uri="{FF2B5EF4-FFF2-40B4-BE49-F238E27FC236}">
                <a16:creationId xmlns:a16="http://schemas.microsoft.com/office/drawing/2014/main" id="{1019C228-BEE6-5ECF-0B2D-9A9065BD0071}"/>
              </a:ext>
            </a:extLst>
          </p:cNvPr>
          <p:cNvSpPr txBox="1">
            <a:spLocks/>
          </p:cNvSpPr>
          <p:nvPr/>
        </p:nvSpPr>
        <p:spPr>
          <a:xfrm>
            <a:off x="292787" y="2250658"/>
            <a:ext cx="2092325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pl-PL" sz="2400">
                <a:solidFill>
                  <a:schemeClr val="bg1">
                    <a:lumMod val="10000"/>
                    <a:lumOff val="90000"/>
                  </a:schemeClr>
                </a:solidFill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Produkty reklamowe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B79FA3A2-059E-44E9-2E98-E7692D342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197"/>
          <a:stretch/>
        </p:blipFill>
        <p:spPr>
          <a:xfrm>
            <a:off x="3832113" y="259723"/>
            <a:ext cx="1070080" cy="2473257"/>
          </a:xfrm>
          <a:prstGeom prst="rect">
            <a:avLst/>
          </a:prstGeom>
        </p:spPr>
      </p:pic>
      <p:sp>
        <p:nvSpPr>
          <p:cNvPr id="24" name="Google Shape;203;p29">
            <a:extLst>
              <a:ext uri="{FF2B5EF4-FFF2-40B4-BE49-F238E27FC236}">
                <a16:creationId xmlns:a16="http://schemas.microsoft.com/office/drawing/2014/main" id="{870D38B3-DB67-62D6-8F1F-2181CBDB661E}"/>
              </a:ext>
            </a:extLst>
          </p:cNvPr>
          <p:cNvSpPr/>
          <p:nvPr/>
        </p:nvSpPr>
        <p:spPr>
          <a:xfrm flipH="1">
            <a:off x="2990153" y="411163"/>
            <a:ext cx="380510" cy="380510"/>
          </a:xfrm>
          <a:prstGeom prst="flowChartConnector">
            <a:avLst/>
          </a:prstGeom>
          <a:noFill/>
          <a:ln w="9525">
            <a:solidFill>
              <a:srgbClr val="01432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1F1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pole tekstowe 28">
            <a:extLst>
              <a:ext uri="{FF2B5EF4-FFF2-40B4-BE49-F238E27FC236}">
                <a16:creationId xmlns:a16="http://schemas.microsoft.com/office/drawing/2014/main" id="{4EF2E7B4-993F-8EAE-58B2-1DB97E59C72C}"/>
              </a:ext>
            </a:extLst>
          </p:cNvPr>
          <p:cNvSpPr txBox="1"/>
          <p:nvPr/>
        </p:nvSpPr>
        <p:spPr>
          <a:xfrm>
            <a:off x="3041466" y="395480"/>
            <a:ext cx="259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b="1" u="none" strike="noStrike" kern="0" cap="none" spc="0" normalizeH="0" baseline="0" noProof="0">
                <a:ln>
                  <a:noFill/>
                </a:ln>
                <a:solidFill>
                  <a:srgbClr val="014325"/>
                </a:solidFill>
                <a:effectLst/>
                <a:uLnTx/>
                <a:uFillTx/>
                <a:latin typeface="Aglet Sans Semibold" panose="020F0503030202040203" pitchFamily="34" charset="0"/>
                <a:ea typeface="Aglet Sans Semibold" panose="020F0503030202040203" pitchFamily="34" charset="0"/>
                <a:sym typeface="Arial"/>
              </a:rPr>
              <a:t>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7BED203-E434-9003-0A18-5A09FD613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197"/>
          <a:stretch/>
        </p:blipFill>
        <p:spPr>
          <a:xfrm>
            <a:off x="7039650" y="269092"/>
            <a:ext cx="1059296" cy="2473257"/>
          </a:xfrm>
          <a:prstGeom prst="rect">
            <a:avLst/>
          </a:prstGeom>
        </p:spPr>
      </p:pic>
      <p:pic>
        <p:nvPicPr>
          <p:cNvPr id="7" name="Picture 8" descr="A close-up of a green leaf&#10;&#10;Description automatically generated">
            <a:extLst>
              <a:ext uri="{FF2B5EF4-FFF2-40B4-BE49-F238E27FC236}">
                <a16:creationId xmlns:a16="http://schemas.microsoft.com/office/drawing/2014/main" id="{BAA00E08-4D6B-460B-6D03-125AF6DE6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92" y="402985"/>
            <a:ext cx="908538" cy="14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30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14">
            <a:extLst>
              <a:ext uri="{FF2B5EF4-FFF2-40B4-BE49-F238E27FC236}">
                <a16:creationId xmlns:a16="http://schemas.microsoft.com/office/drawing/2014/main" id="{E74A444B-927B-6BD9-875F-0AE1F0058C7F}"/>
              </a:ext>
            </a:extLst>
          </p:cNvPr>
          <p:cNvSpPr/>
          <p:nvPr/>
        </p:nvSpPr>
        <p:spPr>
          <a:xfrm>
            <a:off x="3048654" y="3059310"/>
            <a:ext cx="1168642" cy="523218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>
              <a:solidFill>
                <a:schemeClr val="tx1"/>
              </a:solidFill>
              <a:latin typeface="Inter" panose="020B0604020202020204" charset="0"/>
              <a:cs typeface="Inter" panose="020B0604020202020204" charset="0"/>
            </a:endParaRPr>
          </a:p>
        </p:txBody>
      </p:sp>
      <p:sp>
        <p:nvSpPr>
          <p:cNvPr id="22" name="Prostokąt zaokrąglony 14">
            <a:extLst>
              <a:ext uri="{FF2B5EF4-FFF2-40B4-BE49-F238E27FC236}">
                <a16:creationId xmlns:a16="http://schemas.microsoft.com/office/drawing/2014/main" id="{D4351EE0-A41A-F899-B13F-0F0EBF61F74E}"/>
              </a:ext>
            </a:extLst>
          </p:cNvPr>
          <p:cNvSpPr/>
          <p:nvPr/>
        </p:nvSpPr>
        <p:spPr>
          <a:xfrm>
            <a:off x="3988248" y="1892612"/>
            <a:ext cx="4049040" cy="604187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9" name="Prostokąt zaokrąglony 14">
            <a:extLst>
              <a:ext uri="{FF2B5EF4-FFF2-40B4-BE49-F238E27FC236}">
                <a16:creationId xmlns:a16="http://schemas.microsoft.com/office/drawing/2014/main" id="{057AA517-6A8E-AED2-64BF-C6F900234400}"/>
              </a:ext>
            </a:extLst>
          </p:cNvPr>
          <p:cNvSpPr/>
          <p:nvPr/>
        </p:nvSpPr>
        <p:spPr>
          <a:xfrm>
            <a:off x="4461437" y="3059310"/>
            <a:ext cx="1386848" cy="529372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>
              <a:solidFill>
                <a:schemeClr val="tx1"/>
              </a:solidFill>
              <a:latin typeface="Inter" panose="020B0604020202020204" charset="0"/>
              <a:cs typeface="Inter" panose="020B0604020202020204" charset="0"/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9C8249DC-F0AE-3B1F-2991-3D523DFAD4A4}"/>
              </a:ext>
            </a:extLst>
          </p:cNvPr>
          <p:cNvSpPr/>
          <p:nvPr/>
        </p:nvSpPr>
        <p:spPr>
          <a:xfrm>
            <a:off x="2887367" y="3152231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>
              <a:solidFill>
                <a:schemeClr val="tx1"/>
              </a:solidFill>
              <a:latin typeface="Inter" panose="020B0604020202020204" charset="0"/>
              <a:cs typeface="Inter" panose="020B0604020202020204" charset="0"/>
            </a:endParaRPr>
          </a:p>
        </p:txBody>
      </p:sp>
      <p:sp>
        <p:nvSpPr>
          <p:cNvPr id="23" name="pole tekstowe 10">
            <a:extLst>
              <a:ext uri="{FF2B5EF4-FFF2-40B4-BE49-F238E27FC236}">
                <a16:creationId xmlns:a16="http://schemas.microsoft.com/office/drawing/2014/main" id="{6CE4BACA-8535-F92E-E204-5FAA33191D8E}"/>
              </a:ext>
            </a:extLst>
          </p:cNvPr>
          <p:cNvSpPr txBox="1"/>
          <p:nvPr/>
        </p:nvSpPr>
        <p:spPr>
          <a:xfrm>
            <a:off x="2891900" y="3161635"/>
            <a:ext cx="3253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20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er" panose="020B0604020202020204" charset="0"/>
                <a:ea typeface="Aglet Sans" panose="020F0503030202040203" pitchFamily="34" charset="0"/>
                <a:cs typeface="Inter" panose="020B0604020202020204" charset="0"/>
                <a:sym typeface="Arial"/>
              </a:rPr>
              <a:t>1</a:t>
            </a:r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3A91265B-F3D8-758A-DC0B-91A41AFA0792}"/>
              </a:ext>
            </a:extLst>
          </p:cNvPr>
          <p:cNvSpPr/>
          <p:nvPr/>
        </p:nvSpPr>
        <p:spPr>
          <a:xfrm>
            <a:off x="4301554" y="3168322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>
              <a:solidFill>
                <a:schemeClr val="tx1"/>
              </a:solidFill>
              <a:latin typeface="Inter" panose="020B0604020202020204" charset="0"/>
              <a:cs typeface="Inter" panose="020B0604020202020204" charset="0"/>
            </a:endParaRPr>
          </a:p>
        </p:txBody>
      </p:sp>
      <p:sp>
        <p:nvSpPr>
          <p:cNvPr id="33" name="pole tekstowe 10">
            <a:extLst>
              <a:ext uri="{FF2B5EF4-FFF2-40B4-BE49-F238E27FC236}">
                <a16:creationId xmlns:a16="http://schemas.microsoft.com/office/drawing/2014/main" id="{5B0BA973-8F93-4652-D725-D4EA0EAEBD3F}"/>
              </a:ext>
            </a:extLst>
          </p:cNvPr>
          <p:cNvSpPr txBox="1"/>
          <p:nvPr/>
        </p:nvSpPr>
        <p:spPr>
          <a:xfrm>
            <a:off x="4388909" y="3168322"/>
            <a:ext cx="149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20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er" panose="020B0604020202020204" charset="0"/>
                <a:ea typeface="Aglet Sans" panose="020F0503030202040203" pitchFamily="34" charset="0"/>
                <a:cs typeface="Inter" panose="020B0604020202020204" charset="0"/>
                <a:sym typeface="Arial"/>
              </a:rPr>
              <a:t>2</a:t>
            </a: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453DEB36-367E-54FA-DD5E-6F789F070902}"/>
              </a:ext>
            </a:extLst>
          </p:cNvPr>
          <p:cNvSpPr/>
          <p:nvPr/>
        </p:nvSpPr>
        <p:spPr>
          <a:xfrm>
            <a:off x="5973042" y="3137450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>
              <a:solidFill>
                <a:schemeClr val="tx1"/>
              </a:solidFill>
              <a:latin typeface="Inter" panose="020B0604020202020204" charset="0"/>
              <a:cs typeface="Inter" panose="020B0604020202020204" charset="0"/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251B39A4-9E63-B26A-5408-9ED0CEE80F86}"/>
              </a:ext>
            </a:extLst>
          </p:cNvPr>
          <p:cNvSpPr txBox="1"/>
          <p:nvPr/>
        </p:nvSpPr>
        <p:spPr>
          <a:xfrm>
            <a:off x="4111290" y="1968941"/>
            <a:ext cx="384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>
                <a:solidFill>
                  <a:schemeClr val="tx1"/>
                </a:solidFill>
              </a:rPr>
              <a:t>Certyfikowane, zrównoważone energetycznie kampanie w mediach </a:t>
            </a:r>
            <a:r>
              <a:rPr lang="pl-PL" sz="1200" err="1">
                <a:solidFill>
                  <a:schemeClr val="tx1"/>
                </a:solidFill>
              </a:rPr>
              <a:t>digital</a:t>
            </a:r>
            <a:r>
              <a:rPr lang="pl-PL" sz="1200">
                <a:solidFill>
                  <a:schemeClr val="tx1"/>
                </a:solidFill>
              </a:rPr>
              <a:t> OOH</a:t>
            </a:r>
          </a:p>
        </p:txBody>
      </p:sp>
      <p:sp>
        <p:nvSpPr>
          <p:cNvPr id="41" name="Prostokąt zaokrąglony 14">
            <a:extLst>
              <a:ext uri="{FF2B5EF4-FFF2-40B4-BE49-F238E27FC236}">
                <a16:creationId xmlns:a16="http://schemas.microsoft.com/office/drawing/2014/main" id="{71D07CAC-78E8-72D5-9384-23CFFDC7E788}"/>
              </a:ext>
            </a:extLst>
          </p:cNvPr>
          <p:cNvSpPr/>
          <p:nvPr/>
        </p:nvSpPr>
        <p:spPr>
          <a:xfrm>
            <a:off x="5211071" y="785911"/>
            <a:ext cx="1202734" cy="728839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026F6527-F401-080A-3C13-9DDB41DFD1BF}"/>
              </a:ext>
            </a:extLst>
          </p:cNvPr>
          <p:cNvSpPr txBox="1"/>
          <p:nvPr/>
        </p:nvSpPr>
        <p:spPr>
          <a:xfrm>
            <a:off x="5211070" y="1279689"/>
            <a:ext cx="1202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>
                <a:solidFill>
                  <a:srgbClr val="0CAA50"/>
                </a:solidFill>
              </a:rPr>
              <a:t>Zielone kampanie</a:t>
            </a:r>
          </a:p>
        </p:txBody>
      </p:sp>
      <p:sp>
        <p:nvSpPr>
          <p:cNvPr id="55" name="Prostokąt zaokrąglony 14">
            <a:extLst>
              <a:ext uri="{FF2B5EF4-FFF2-40B4-BE49-F238E27FC236}">
                <a16:creationId xmlns:a16="http://schemas.microsoft.com/office/drawing/2014/main" id="{B8213A3E-47A9-8C9C-ECB7-DF834CD31709}"/>
              </a:ext>
            </a:extLst>
          </p:cNvPr>
          <p:cNvSpPr/>
          <p:nvPr/>
        </p:nvSpPr>
        <p:spPr>
          <a:xfrm>
            <a:off x="6135700" y="3055780"/>
            <a:ext cx="1289306" cy="529372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>
              <a:solidFill>
                <a:schemeClr val="tx1"/>
              </a:solidFill>
              <a:latin typeface="Inter" panose="020B0604020202020204" charset="0"/>
              <a:cs typeface="Inter" panose="020B0604020202020204" charset="0"/>
            </a:endParaRPr>
          </a:p>
        </p:txBody>
      </p:sp>
      <p:sp>
        <p:nvSpPr>
          <p:cNvPr id="56" name="Prostokąt zaokrąglony 14">
            <a:extLst>
              <a:ext uri="{FF2B5EF4-FFF2-40B4-BE49-F238E27FC236}">
                <a16:creationId xmlns:a16="http://schemas.microsoft.com/office/drawing/2014/main" id="{4429EBF4-0E5C-3BB2-9A8E-8EDB4C1DDE2A}"/>
              </a:ext>
            </a:extLst>
          </p:cNvPr>
          <p:cNvSpPr/>
          <p:nvPr/>
        </p:nvSpPr>
        <p:spPr>
          <a:xfrm>
            <a:off x="7712421" y="3066981"/>
            <a:ext cx="1289306" cy="529372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>
              <a:solidFill>
                <a:schemeClr val="tx1"/>
              </a:solidFill>
              <a:latin typeface="Inter" panose="020B0604020202020204" charset="0"/>
              <a:cs typeface="Inter" panose="020B0604020202020204" charset="0"/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F45B5791-4567-3D7B-D0FD-82DDB81C2977}"/>
              </a:ext>
            </a:extLst>
          </p:cNvPr>
          <p:cNvSpPr txBox="1"/>
          <p:nvPr/>
        </p:nvSpPr>
        <p:spPr>
          <a:xfrm>
            <a:off x="3084154" y="3138566"/>
            <a:ext cx="11308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200">
                <a:solidFill>
                  <a:schemeClr val="tx1"/>
                </a:solidFill>
                <a:latin typeface="Inter" panose="020B0604020202020204" charset="0"/>
                <a:cs typeface="Inter" panose="020B0604020202020204" charset="0"/>
              </a:rPr>
              <a:t>Ładowarki EV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7D77CEC9-680A-7B30-CA37-35A574233C7D}"/>
              </a:ext>
            </a:extLst>
          </p:cNvPr>
          <p:cNvSpPr txBox="1"/>
          <p:nvPr/>
        </p:nvSpPr>
        <p:spPr>
          <a:xfrm>
            <a:off x="4484399" y="3069274"/>
            <a:ext cx="144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>
                <a:solidFill>
                  <a:schemeClr val="tx1"/>
                </a:solidFill>
                <a:latin typeface="Inter" panose="020B0604020202020204" charset="0"/>
                <a:cs typeface="Inter" panose="020B0604020202020204" charset="0"/>
              </a:rPr>
              <a:t>Ekrany wielkoformatowe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5331897B-D899-3036-C3C8-74D3399285D0}"/>
              </a:ext>
            </a:extLst>
          </p:cNvPr>
          <p:cNvSpPr txBox="1"/>
          <p:nvPr/>
        </p:nvSpPr>
        <p:spPr>
          <a:xfrm>
            <a:off x="6535667" y="3105677"/>
            <a:ext cx="131544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200">
                <a:solidFill>
                  <a:schemeClr val="tx1"/>
                </a:solidFill>
                <a:latin typeface="Inter"/>
                <a:cs typeface="Inter"/>
              </a:rPr>
              <a:t>Ekrany </a:t>
            </a:r>
            <a:endParaRPr lang="pl-PL">
              <a:solidFill>
                <a:schemeClr val="tx1"/>
              </a:solidFill>
              <a:latin typeface="Inter"/>
              <a:cs typeface="Inter"/>
            </a:endParaRPr>
          </a:p>
          <a:p>
            <a:r>
              <a:rPr lang="pl-PL" sz="1200">
                <a:solidFill>
                  <a:schemeClr val="tx1"/>
                </a:solidFill>
                <a:latin typeface="Inter"/>
                <a:cs typeface="Inter"/>
              </a:rPr>
              <a:t>miejskie</a:t>
            </a:r>
            <a:endParaRPr lang="pl-PL">
              <a:solidFill>
                <a:schemeClr val="tx1"/>
              </a:solidFill>
              <a:latin typeface="Inter"/>
              <a:cs typeface="Inter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7922EF5A-634D-0B8A-1AAD-647FB4F09D19}"/>
              </a:ext>
            </a:extLst>
          </p:cNvPr>
          <p:cNvSpPr txBox="1"/>
          <p:nvPr/>
        </p:nvSpPr>
        <p:spPr>
          <a:xfrm>
            <a:off x="7734416" y="3132067"/>
            <a:ext cx="12909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200">
                <a:solidFill>
                  <a:schemeClr val="tx1"/>
                </a:solidFill>
                <a:latin typeface="Inter" panose="020B0604020202020204" charset="0"/>
                <a:cs typeface="Inter" panose="020B0604020202020204" charset="0"/>
              </a:rPr>
              <a:t>Ekrany w galeriach</a:t>
            </a:r>
            <a:endParaRPr lang="pl-PL"/>
          </a:p>
        </p:txBody>
      </p:sp>
      <p:sp>
        <p:nvSpPr>
          <p:cNvPr id="65" name="Owal 64">
            <a:extLst>
              <a:ext uri="{FF2B5EF4-FFF2-40B4-BE49-F238E27FC236}">
                <a16:creationId xmlns:a16="http://schemas.microsoft.com/office/drawing/2014/main" id="{66CF5C00-8F00-926E-EEFA-9D3FB68C802B}"/>
              </a:ext>
            </a:extLst>
          </p:cNvPr>
          <p:cNvSpPr/>
          <p:nvPr/>
        </p:nvSpPr>
        <p:spPr>
          <a:xfrm>
            <a:off x="7551783" y="3168322"/>
            <a:ext cx="325315" cy="325315"/>
          </a:xfrm>
          <a:prstGeom prst="ellipse">
            <a:avLst/>
          </a:prstGeom>
          <a:solidFill>
            <a:srgbClr val="0C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>
              <a:solidFill>
                <a:schemeClr val="tx1"/>
              </a:solidFill>
              <a:latin typeface="Inter" panose="020B0604020202020204" charset="0"/>
              <a:cs typeface="Inter" panose="020B0604020202020204" charset="0"/>
            </a:endParaRPr>
          </a:p>
        </p:txBody>
      </p:sp>
      <p:sp>
        <p:nvSpPr>
          <p:cNvPr id="35" name="pole tekstowe 10">
            <a:extLst>
              <a:ext uri="{FF2B5EF4-FFF2-40B4-BE49-F238E27FC236}">
                <a16:creationId xmlns:a16="http://schemas.microsoft.com/office/drawing/2014/main" id="{1962F919-761C-D11A-4D35-9BD166FDCB3F}"/>
              </a:ext>
            </a:extLst>
          </p:cNvPr>
          <p:cNvSpPr txBox="1"/>
          <p:nvPr/>
        </p:nvSpPr>
        <p:spPr>
          <a:xfrm>
            <a:off x="5985890" y="3146218"/>
            <a:ext cx="310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20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er" panose="020B0604020202020204" charset="0"/>
                <a:ea typeface="Aglet Sans" panose="020F0503030202040203" pitchFamily="34" charset="0"/>
                <a:cs typeface="Inter" panose="020B0604020202020204" charset="0"/>
                <a:sym typeface="Arial"/>
              </a:rPr>
              <a:t>3</a:t>
            </a:r>
          </a:p>
        </p:txBody>
      </p:sp>
      <p:sp>
        <p:nvSpPr>
          <p:cNvPr id="64" name="pole tekstowe 10">
            <a:extLst>
              <a:ext uri="{FF2B5EF4-FFF2-40B4-BE49-F238E27FC236}">
                <a16:creationId xmlns:a16="http://schemas.microsoft.com/office/drawing/2014/main" id="{F75E50EA-1CB4-8960-008F-3088E2EC6593}"/>
              </a:ext>
            </a:extLst>
          </p:cNvPr>
          <p:cNvSpPr txBox="1"/>
          <p:nvPr/>
        </p:nvSpPr>
        <p:spPr>
          <a:xfrm>
            <a:off x="7565614" y="3175280"/>
            <a:ext cx="310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sz="1200">
                <a:solidFill>
                  <a:schemeClr val="tx1"/>
                </a:solidFill>
                <a:latin typeface="Inter" panose="020B0604020202020204" charset="0"/>
                <a:ea typeface="Aglet Sans" panose="020F0503030202040203" pitchFamily="34" charset="0"/>
                <a:cs typeface="Inter" panose="020B0604020202020204" charset="0"/>
              </a:rPr>
              <a:t>4</a:t>
            </a:r>
            <a:endParaRPr kumimoji="0" lang="pl-PL" sz="120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er" panose="020B0604020202020204" charset="0"/>
              <a:ea typeface="Aglet Sans" panose="020F0503030202040203" pitchFamily="34" charset="0"/>
              <a:cs typeface="Inter" panose="020B0604020202020204" charset="0"/>
              <a:sym typeface="Arial"/>
            </a:endParaRPr>
          </a:p>
        </p:txBody>
      </p:sp>
      <p:grpSp>
        <p:nvGrpSpPr>
          <p:cNvPr id="66" name="object 3">
            <a:extLst>
              <a:ext uri="{FF2B5EF4-FFF2-40B4-BE49-F238E27FC236}">
                <a16:creationId xmlns:a16="http://schemas.microsoft.com/office/drawing/2014/main" id="{F5058708-6F7C-EC10-463B-B1C0AC7493EA}"/>
              </a:ext>
            </a:extLst>
          </p:cNvPr>
          <p:cNvGrpSpPr/>
          <p:nvPr/>
        </p:nvGrpSpPr>
        <p:grpSpPr>
          <a:xfrm>
            <a:off x="5578106" y="845155"/>
            <a:ext cx="502262" cy="385971"/>
            <a:chOff x="386459" y="418834"/>
            <a:chExt cx="558800" cy="540385"/>
          </a:xfrm>
        </p:grpSpPr>
        <p:pic>
          <p:nvPicPr>
            <p:cNvPr id="67" name="object 4">
              <a:extLst>
                <a:ext uri="{FF2B5EF4-FFF2-40B4-BE49-F238E27FC236}">
                  <a16:creationId xmlns:a16="http://schemas.microsoft.com/office/drawing/2014/main" id="{9FBEAA1F-0E41-D5A4-FE49-4E5282FB681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394" y="418834"/>
              <a:ext cx="141701" cy="215135"/>
            </a:xfrm>
            <a:prstGeom prst="rect">
              <a:avLst/>
            </a:prstGeom>
          </p:spPr>
        </p:pic>
        <p:pic>
          <p:nvPicPr>
            <p:cNvPr id="68" name="object 5">
              <a:extLst>
                <a:ext uri="{FF2B5EF4-FFF2-40B4-BE49-F238E27FC236}">
                  <a16:creationId xmlns:a16="http://schemas.microsoft.com/office/drawing/2014/main" id="{47EE8457-FD46-BD84-4E75-29BA3A9F71C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513" y="477870"/>
              <a:ext cx="391391" cy="159540"/>
            </a:xfrm>
            <a:prstGeom prst="rect">
              <a:avLst/>
            </a:prstGeom>
          </p:spPr>
        </p:pic>
        <p:pic>
          <p:nvPicPr>
            <p:cNvPr id="69" name="object 6">
              <a:extLst>
                <a:ext uri="{FF2B5EF4-FFF2-40B4-BE49-F238E27FC236}">
                  <a16:creationId xmlns:a16="http://schemas.microsoft.com/office/drawing/2014/main" id="{113E82B5-7AC8-29D6-C84C-A3FAFE0B9E1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459" y="676943"/>
              <a:ext cx="152515" cy="222135"/>
            </a:xfrm>
            <a:prstGeom prst="rect">
              <a:avLst/>
            </a:prstGeom>
          </p:spPr>
        </p:pic>
        <p:pic>
          <p:nvPicPr>
            <p:cNvPr id="70" name="object 7">
              <a:extLst>
                <a:ext uri="{FF2B5EF4-FFF2-40B4-BE49-F238E27FC236}">
                  <a16:creationId xmlns:a16="http://schemas.microsoft.com/office/drawing/2014/main" id="{73A382CD-11A4-3CDB-D4B8-259982C8ADE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055" y="684520"/>
              <a:ext cx="339212" cy="274075"/>
            </a:xfrm>
            <a:prstGeom prst="rect">
              <a:avLst/>
            </a:prstGeom>
          </p:spPr>
        </p:pic>
      </p:grp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A88714B7-3DC3-2916-EE9C-0D6A256F0DF2}"/>
              </a:ext>
            </a:extLst>
          </p:cNvPr>
          <p:cNvSpPr txBox="1"/>
          <p:nvPr/>
        </p:nvSpPr>
        <p:spPr>
          <a:xfrm>
            <a:off x="3444107" y="4833940"/>
            <a:ext cx="754884" cy="372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5AC004F5-DF04-1FA4-FF2A-68E6A65D9038}"/>
              </a:ext>
            </a:extLst>
          </p:cNvPr>
          <p:cNvSpPr txBox="1"/>
          <p:nvPr/>
        </p:nvSpPr>
        <p:spPr>
          <a:xfrm>
            <a:off x="4992227" y="4834188"/>
            <a:ext cx="754884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FC16B38F-2ED1-AD8F-5CEC-A0D3E0E826AF}"/>
              </a:ext>
            </a:extLst>
          </p:cNvPr>
          <p:cNvSpPr txBox="1"/>
          <p:nvPr/>
        </p:nvSpPr>
        <p:spPr>
          <a:xfrm>
            <a:off x="6540347" y="4841115"/>
            <a:ext cx="754884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2ACC144C-AC31-24DB-09B4-C069D2F93751}"/>
              </a:ext>
            </a:extLst>
          </p:cNvPr>
          <p:cNvSpPr txBox="1"/>
          <p:nvPr/>
        </p:nvSpPr>
        <p:spPr>
          <a:xfrm>
            <a:off x="8175602" y="4860361"/>
            <a:ext cx="754884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tx1"/>
                </a:solidFill>
              </a:rPr>
              <a:t>774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7B3F97F5-A025-3DB5-90BC-36AB56EA3649}"/>
              </a:ext>
            </a:extLst>
          </p:cNvPr>
          <p:cNvCxnSpPr>
            <a:cxnSpLocks/>
          </p:cNvCxnSpPr>
          <p:nvPr/>
        </p:nvCxnSpPr>
        <p:spPr>
          <a:xfrm flipV="1">
            <a:off x="3557676" y="2777070"/>
            <a:ext cx="4706618" cy="13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trzałka: w dół 5">
            <a:extLst>
              <a:ext uri="{FF2B5EF4-FFF2-40B4-BE49-F238E27FC236}">
                <a16:creationId xmlns:a16="http://schemas.microsoft.com/office/drawing/2014/main" id="{633B2BA8-FF6A-91BD-6635-41B8DA6CF4DD}"/>
              </a:ext>
            </a:extLst>
          </p:cNvPr>
          <p:cNvSpPr/>
          <p:nvPr/>
        </p:nvSpPr>
        <p:spPr>
          <a:xfrm>
            <a:off x="3413116" y="2784000"/>
            <a:ext cx="354016" cy="334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00A4430D-6EAC-245C-6736-58CF0F8D9823}"/>
              </a:ext>
            </a:extLst>
          </p:cNvPr>
          <p:cNvSpPr/>
          <p:nvPr/>
        </p:nvSpPr>
        <p:spPr>
          <a:xfrm>
            <a:off x="4960237" y="2775119"/>
            <a:ext cx="354016" cy="334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1F82CFDD-4194-018D-82E2-EC323E41ACF7}"/>
              </a:ext>
            </a:extLst>
          </p:cNvPr>
          <p:cNvSpPr/>
          <p:nvPr/>
        </p:nvSpPr>
        <p:spPr>
          <a:xfrm>
            <a:off x="6634734" y="2775972"/>
            <a:ext cx="354016" cy="334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E8F0401F-B7E1-44AB-FA7E-6E33EE1EDC93}"/>
              </a:ext>
            </a:extLst>
          </p:cNvPr>
          <p:cNvSpPr/>
          <p:nvPr/>
        </p:nvSpPr>
        <p:spPr>
          <a:xfrm>
            <a:off x="8119734" y="2770302"/>
            <a:ext cx="354016" cy="334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: w dół 12">
            <a:extLst>
              <a:ext uri="{FF2B5EF4-FFF2-40B4-BE49-F238E27FC236}">
                <a16:creationId xmlns:a16="http://schemas.microsoft.com/office/drawing/2014/main" id="{FB511EAA-8AFA-EF03-B225-D0C56A18A476}"/>
              </a:ext>
            </a:extLst>
          </p:cNvPr>
          <p:cNvSpPr/>
          <p:nvPr/>
        </p:nvSpPr>
        <p:spPr>
          <a:xfrm>
            <a:off x="5619026" y="431887"/>
            <a:ext cx="354016" cy="334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: w dół 13">
            <a:extLst>
              <a:ext uri="{FF2B5EF4-FFF2-40B4-BE49-F238E27FC236}">
                <a16:creationId xmlns:a16="http://schemas.microsoft.com/office/drawing/2014/main" id="{5D5F77C5-3CC7-0EE4-DE78-5B7EDF60045B}"/>
              </a:ext>
            </a:extLst>
          </p:cNvPr>
          <p:cNvSpPr/>
          <p:nvPr/>
        </p:nvSpPr>
        <p:spPr>
          <a:xfrm>
            <a:off x="5635429" y="1534727"/>
            <a:ext cx="354016" cy="334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947AA7DE-2225-379C-D7D8-46DF0FA635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854" r="16854"/>
          <a:stretch/>
        </p:blipFill>
        <p:spPr>
          <a:xfrm>
            <a:off x="4657630" y="3676128"/>
            <a:ext cx="1076758" cy="1184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Strzałka: w dół 17">
            <a:extLst>
              <a:ext uri="{FF2B5EF4-FFF2-40B4-BE49-F238E27FC236}">
                <a16:creationId xmlns:a16="http://schemas.microsoft.com/office/drawing/2014/main" id="{47AAAE8A-5D84-3D01-0249-8FF169A42EBA}"/>
              </a:ext>
            </a:extLst>
          </p:cNvPr>
          <p:cNvSpPr/>
          <p:nvPr/>
        </p:nvSpPr>
        <p:spPr>
          <a:xfrm>
            <a:off x="5675142" y="2501978"/>
            <a:ext cx="354016" cy="334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52B0E80-13CB-61B8-A207-C0E03C7E1D76}"/>
              </a:ext>
            </a:extLst>
          </p:cNvPr>
          <p:cNvSpPr txBox="1"/>
          <p:nvPr/>
        </p:nvSpPr>
        <p:spPr>
          <a:xfrm>
            <a:off x="382890" y="2257868"/>
            <a:ext cx="4572000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FFFF"/>
              </a:buClr>
              <a:buSzPts val="990"/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Zielone kampanie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zrównoważone </a:t>
            </a: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energetycznie </a:t>
            </a:r>
          </a:p>
        </p:txBody>
      </p:sp>
      <p:sp>
        <p:nvSpPr>
          <p:cNvPr id="2" name="Prostokąt zaokrąglony 14">
            <a:extLst>
              <a:ext uri="{FF2B5EF4-FFF2-40B4-BE49-F238E27FC236}">
                <a16:creationId xmlns:a16="http://schemas.microsoft.com/office/drawing/2014/main" id="{81F5389E-94C1-8E4A-3A24-7F8A50E274E5}"/>
              </a:ext>
            </a:extLst>
          </p:cNvPr>
          <p:cNvSpPr/>
          <p:nvPr/>
        </p:nvSpPr>
        <p:spPr>
          <a:xfrm>
            <a:off x="4676384" y="67213"/>
            <a:ext cx="2135121" cy="369526"/>
          </a:xfrm>
          <a:prstGeom prst="roundRect">
            <a:avLst/>
          </a:prstGeom>
          <a:noFill/>
          <a:ln w="12700">
            <a:solidFill>
              <a:srgbClr val="0CAA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D9C04681-0B8C-3F1D-1662-3202F9CCA0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81" r="24125"/>
          <a:stretch/>
        </p:blipFill>
        <p:spPr>
          <a:xfrm>
            <a:off x="7730649" y="3701001"/>
            <a:ext cx="1132186" cy="115935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49B9453-DC5C-A94A-F738-273E0C15050F}"/>
              </a:ext>
            </a:extLst>
          </p:cNvPr>
          <p:cNvSpPr txBox="1"/>
          <p:nvPr/>
        </p:nvSpPr>
        <p:spPr>
          <a:xfrm>
            <a:off x="4683621" y="71438"/>
            <a:ext cx="21185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>
                <a:solidFill>
                  <a:schemeClr val="tx1"/>
                </a:solidFill>
              </a:rPr>
              <a:t>Klient</a:t>
            </a:r>
          </a:p>
        </p:txBody>
      </p:sp>
      <p:pic>
        <p:nvPicPr>
          <p:cNvPr id="19" name="Obraz 18" descr="Obraz zawierający tekst, na wolnym powietrzu, budynek, ubrania&#10;&#10;Opis wygenerowany automatycznie">
            <a:extLst>
              <a:ext uri="{FF2B5EF4-FFF2-40B4-BE49-F238E27FC236}">
                <a16:creationId xmlns:a16="http://schemas.microsoft.com/office/drawing/2014/main" id="{36D03A36-0F3C-D152-6A1E-BBDE934A19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2043" y="3676087"/>
            <a:ext cx="927342" cy="1170644"/>
          </a:xfrm>
          <a:prstGeom prst="rect">
            <a:avLst/>
          </a:prstGeom>
        </p:spPr>
      </p:pic>
      <p:pic>
        <p:nvPicPr>
          <p:cNvPr id="26" name="Obraz 25" descr="Obraz zawierający na wolnym powietrzu, osoba, ubrania, obuwie&#10;&#10;Opis wygenerowany automatycznie">
            <a:extLst>
              <a:ext uri="{FF2B5EF4-FFF2-40B4-BE49-F238E27FC236}">
                <a16:creationId xmlns:a16="http://schemas.microsoft.com/office/drawing/2014/main" id="{D7EE04F0-AE44-6221-9A83-FADA7D9221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09" y="3655044"/>
            <a:ext cx="1551358" cy="11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07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0C353F5-9DC4-90E1-ED4B-F134D03BF6C1}"/>
              </a:ext>
            </a:extLst>
          </p:cNvPr>
          <p:cNvSpPr txBox="1"/>
          <p:nvPr/>
        </p:nvSpPr>
        <p:spPr>
          <a:xfrm>
            <a:off x="296626" y="2279434"/>
            <a:ext cx="4572000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cs typeface="Rubik Light"/>
                <a:sym typeface="Rubik Light"/>
              </a:rPr>
              <a:t>Certyfikat</a:t>
            </a:r>
          </a:p>
          <a:p>
            <a:pPr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cs typeface="Rubik Light"/>
              </a:rPr>
              <a:t>Zielonej kampanii</a:t>
            </a:r>
          </a:p>
          <a:p>
            <a:pPr>
              <a:defRPr/>
            </a:pPr>
            <a:endParaRPr lang="pl-PL" sz="2000">
              <a:solidFill>
                <a:srgbClr val="FFFFFF"/>
              </a:solidFill>
              <a:latin typeface="Aglet Sans"/>
              <a:cs typeface="Rubik Light"/>
            </a:endParaRPr>
          </a:p>
        </p:txBody>
      </p:sp>
      <p:pic>
        <p:nvPicPr>
          <p:cNvPr id="2" name="Obraz 1" descr="Obraz zawierający tekst, zrzut ekranu, Czcionka, krąg&#10;&#10;Opis wygenerowany automatycznie">
            <a:extLst>
              <a:ext uri="{FF2B5EF4-FFF2-40B4-BE49-F238E27FC236}">
                <a16:creationId xmlns:a16="http://schemas.microsoft.com/office/drawing/2014/main" id="{6526E3E9-AE07-06EE-77DF-7989F7478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557" y="0"/>
            <a:ext cx="3912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7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ciemne&#10;&#10;Opis wygenerowany automatycznie">
            <a:extLst>
              <a:ext uri="{FF2B5EF4-FFF2-40B4-BE49-F238E27FC236}">
                <a16:creationId xmlns:a16="http://schemas.microsoft.com/office/drawing/2014/main" id="{B7455847-E659-D8DF-FF7C-8D7C22511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114" y="3964269"/>
            <a:ext cx="3242886" cy="1179231"/>
          </a:xfrm>
          <a:prstGeom prst="rect">
            <a:avLst/>
          </a:prstGeom>
        </p:spPr>
      </p:pic>
      <p:pic>
        <p:nvPicPr>
          <p:cNvPr id="12" name="Picture 11" descr="A green and black rechargeable gas pump&#10;&#10;Description automatically generated">
            <a:extLst>
              <a:ext uri="{FF2B5EF4-FFF2-40B4-BE49-F238E27FC236}">
                <a16:creationId xmlns:a16="http://schemas.microsoft.com/office/drawing/2014/main" id="{0F2DB96E-254B-6C98-E500-88D1C0ADB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526" y="-17186"/>
            <a:ext cx="3419061" cy="5104848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F3B3B6CC-C786-4BDD-6326-77C1943EA250}"/>
              </a:ext>
            </a:extLst>
          </p:cNvPr>
          <p:cNvSpPr txBox="1">
            <a:spLocks/>
          </p:cNvSpPr>
          <p:nvPr/>
        </p:nvSpPr>
        <p:spPr>
          <a:xfrm>
            <a:off x="1974327" y="1803919"/>
            <a:ext cx="4861501" cy="1238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rial Unicode MS"/>
                <a:cs typeface="Arial Unicode MS"/>
              </a:rPr>
              <a:t>"Mała zmiana, wielki efekt"</a:t>
            </a:r>
          </a:p>
          <a:p>
            <a:pPr>
              <a:defRPr/>
            </a:pPr>
            <a:r>
              <a:rPr lang="pl-PL" sz="2000">
                <a:solidFill>
                  <a:srgbClr val="FFFFFF"/>
                </a:solidFill>
                <a:latin typeface="Aglet Sans"/>
                <a:ea typeface="Arial Unicode MS"/>
                <a:cs typeface="Arial Unicode MS"/>
              </a:rPr>
              <a:t> Kampania edukacyjna ESG</a:t>
            </a:r>
          </a:p>
        </p:txBody>
      </p:sp>
    </p:spTree>
    <p:extLst>
      <p:ext uri="{BB962C8B-B14F-4D97-AF65-F5344CB8AC3E}">
        <p14:creationId xmlns:p14="http://schemas.microsoft.com/office/powerpoint/2010/main" val="353057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6;p27">
            <a:extLst>
              <a:ext uri="{FF2B5EF4-FFF2-40B4-BE49-F238E27FC236}">
                <a16:creationId xmlns:a16="http://schemas.microsoft.com/office/drawing/2014/main" id="{5B316EC3-37A4-F652-BE36-6EF2BA1A370B}"/>
              </a:ext>
            </a:extLst>
          </p:cNvPr>
          <p:cNvSpPr txBox="1">
            <a:spLocks/>
          </p:cNvSpPr>
          <p:nvPr/>
        </p:nvSpPr>
        <p:spPr>
          <a:xfrm>
            <a:off x="1788094" y="212407"/>
            <a:ext cx="575427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ESG, </a:t>
            </a:r>
            <a:r>
              <a:rPr kumimoji="0" lang="pl-PL" sz="2400" b="0" i="0" u="none" strike="noStrike" kern="0" cap="none" spc="0" normalizeH="0" baseline="0" noProof="0" err="1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social</a:t>
            </a:r>
            <a:r>
              <a: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 </a:t>
            </a:r>
            <a:r>
              <a:rPr kumimoji="0" lang="pl-PL" sz="2400" b="0" i="0" u="none" strike="noStrike" kern="0" cap="none" spc="0" normalizeH="0" baseline="0" noProof="0" err="1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campaign</a:t>
            </a: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212121">
                  <a:lumMod val="10000"/>
                  <a:lumOff val="90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10000"/>
                    <a:lumOff val="90000"/>
                  </a:srgb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– MAŁA ZMIANA, WIELKI EFEKT</a:t>
            </a:r>
          </a:p>
        </p:txBody>
      </p:sp>
      <p:pic>
        <p:nvPicPr>
          <p:cNvPr id="6" name="Obraz 5" descr="Obraz zawierający na wolnym powietrzu, osoba, ubrania, obuwie&#10;&#10;Opis wygenerowany automatycznie">
            <a:extLst>
              <a:ext uri="{FF2B5EF4-FFF2-40B4-BE49-F238E27FC236}">
                <a16:creationId xmlns:a16="http://schemas.microsoft.com/office/drawing/2014/main" id="{8C6D7756-15B9-E0D5-1F2A-5E9C61D05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9" y="3525648"/>
            <a:ext cx="2198338" cy="1465193"/>
          </a:xfrm>
          <a:prstGeom prst="rect">
            <a:avLst/>
          </a:prstGeom>
        </p:spPr>
      </p:pic>
      <p:pic>
        <p:nvPicPr>
          <p:cNvPr id="8" name="Obraz 7" descr="Obraz zawierający ubrania, osoba, obuwie, człowiek&#10;&#10;Opis wygenerowany automatycznie">
            <a:extLst>
              <a:ext uri="{FF2B5EF4-FFF2-40B4-BE49-F238E27FC236}">
                <a16:creationId xmlns:a16="http://schemas.microsoft.com/office/drawing/2014/main" id="{BDAAE51C-AF0B-2A46-29DF-93F17F9C0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294" y="3525648"/>
            <a:ext cx="2198337" cy="1465192"/>
          </a:xfrm>
          <a:prstGeom prst="rect">
            <a:avLst/>
          </a:prstGeom>
        </p:spPr>
      </p:pic>
      <p:pic>
        <p:nvPicPr>
          <p:cNvPr id="11" name="Obraz 10" descr="Obraz zawierający osoba, obuwie, ubrania, budynek&#10;&#10;Opis wygenerowany automatycznie">
            <a:extLst>
              <a:ext uri="{FF2B5EF4-FFF2-40B4-BE49-F238E27FC236}">
                <a16:creationId xmlns:a16="http://schemas.microsoft.com/office/drawing/2014/main" id="{5DE6F569-502E-12BC-0D36-D245F888D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146" y="3508459"/>
            <a:ext cx="2318032" cy="1482381"/>
          </a:xfrm>
          <a:prstGeom prst="rect">
            <a:avLst/>
          </a:prstGeom>
        </p:spPr>
      </p:pic>
      <p:pic>
        <p:nvPicPr>
          <p:cNvPr id="3" name="Picture 4" descr="A close-up of a leaf&#10;&#10;Description automatically generated">
            <a:extLst>
              <a:ext uri="{FF2B5EF4-FFF2-40B4-BE49-F238E27FC236}">
                <a16:creationId xmlns:a16="http://schemas.microsoft.com/office/drawing/2014/main" id="{06914372-CEC4-E6AC-672C-CB813ED26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1241" y="1448647"/>
            <a:ext cx="1056283" cy="1767032"/>
          </a:xfrm>
          <a:prstGeom prst="rect">
            <a:avLst/>
          </a:prstGeom>
        </p:spPr>
      </p:pic>
      <p:pic>
        <p:nvPicPr>
          <p:cNvPr id="10" name="Picture 8" descr="A close-up of a green leaf&#10;&#10;Description automatically generated">
            <a:extLst>
              <a:ext uri="{FF2B5EF4-FFF2-40B4-BE49-F238E27FC236}">
                <a16:creationId xmlns:a16="http://schemas.microsoft.com/office/drawing/2014/main" id="{233E0835-4C05-F4C3-EA86-18134D095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9939" y="1438155"/>
            <a:ext cx="1156547" cy="1785955"/>
          </a:xfrm>
          <a:prstGeom prst="rect">
            <a:avLst/>
          </a:prstGeom>
        </p:spPr>
      </p:pic>
      <p:pic>
        <p:nvPicPr>
          <p:cNvPr id="13" name="Picture 2" descr="A green and white sign with a washing machine&#10;&#10;Description automatically generated">
            <a:extLst>
              <a:ext uri="{FF2B5EF4-FFF2-40B4-BE49-F238E27FC236}">
                <a16:creationId xmlns:a16="http://schemas.microsoft.com/office/drawing/2014/main" id="{C4E98968-BC94-7CC9-26F3-2C62B9F9F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090" y="1438155"/>
            <a:ext cx="1177989" cy="1767032"/>
          </a:xfrm>
          <a:prstGeom prst="rect">
            <a:avLst/>
          </a:prstGeom>
        </p:spPr>
      </p:pic>
      <p:pic>
        <p:nvPicPr>
          <p:cNvPr id="14" name="Picture 12" descr="A screen shot of a phone&#10;&#10;Description automatically generated">
            <a:extLst>
              <a:ext uri="{FF2B5EF4-FFF2-40B4-BE49-F238E27FC236}">
                <a16:creationId xmlns:a16="http://schemas.microsoft.com/office/drawing/2014/main" id="{C4E05FE1-2E19-B2CA-9179-4877ED8A10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4943" y="1450008"/>
            <a:ext cx="1117559" cy="1755179"/>
          </a:xfrm>
          <a:prstGeom prst="rect">
            <a:avLst/>
          </a:prstGeom>
        </p:spPr>
      </p:pic>
      <p:pic>
        <p:nvPicPr>
          <p:cNvPr id="16" name="Picture 16" descr="A green sign with a car and text&#10;&#10;Description automatically generated">
            <a:extLst>
              <a:ext uri="{FF2B5EF4-FFF2-40B4-BE49-F238E27FC236}">
                <a16:creationId xmlns:a16="http://schemas.microsoft.com/office/drawing/2014/main" id="{B2115A1A-9434-14F0-120B-264C8F319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8864" y="1450008"/>
            <a:ext cx="1156546" cy="1774100"/>
          </a:xfrm>
          <a:prstGeom prst="rect">
            <a:avLst/>
          </a:prstGeom>
        </p:spPr>
      </p:pic>
      <p:pic>
        <p:nvPicPr>
          <p:cNvPr id="18" name="Picture 3" descr="A green leaf with a hand holding a plant&#10;&#10;Description automatically generated">
            <a:extLst>
              <a:ext uri="{FF2B5EF4-FFF2-40B4-BE49-F238E27FC236}">
                <a16:creationId xmlns:a16="http://schemas.microsoft.com/office/drawing/2014/main" id="{226BF675-7907-8091-0680-DB82F09A88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530" y="1439554"/>
            <a:ext cx="1122568" cy="1817587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BE71CDAB-B2C9-71DC-317F-688A7349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2738" y="3525648"/>
            <a:ext cx="2063670" cy="1465192"/>
          </a:xfrm>
          <a:prstGeom prst="rect">
            <a:avLst/>
          </a:prstGeom>
        </p:spPr>
      </p:pic>
      <p:pic>
        <p:nvPicPr>
          <p:cNvPr id="21" name="Picture 3" descr="A green and white sign with a logo&#10;&#10;Description automatically generated with medium confidence">
            <a:extLst>
              <a:ext uri="{FF2B5EF4-FFF2-40B4-BE49-F238E27FC236}">
                <a16:creationId xmlns:a16="http://schemas.microsoft.com/office/drawing/2014/main" id="{32B3E0A3-79E3-B2DE-09B9-57E28DB351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5327" y="1450429"/>
            <a:ext cx="1128445" cy="17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62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4">
            <a:extLst>
              <a:ext uri="{FF2B5EF4-FFF2-40B4-BE49-F238E27FC236}">
                <a16:creationId xmlns:a16="http://schemas.microsoft.com/office/drawing/2014/main" id="{01F47BD5-6C5B-A4EC-69B5-0D14D4937087}"/>
              </a:ext>
            </a:extLst>
          </p:cNvPr>
          <p:cNvSpPr txBox="1"/>
          <p:nvPr/>
        </p:nvSpPr>
        <p:spPr>
          <a:xfrm>
            <a:off x="3101443" y="154540"/>
            <a:ext cx="575402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nter"/>
                <a:ea typeface="Inter"/>
                <a:cs typeface="Rubik"/>
                <a:sym typeface="Arial"/>
              </a:rPr>
              <a:t>Patronat i nadzór merytoryczny kampanii:</a:t>
            </a:r>
          </a:p>
        </p:txBody>
      </p:sp>
      <p:sp>
        <p:nvSpPr>
          <p:cNvPr id="3" name="Google Shape;166;p27">
            <a:extLst>
              <a:ext uri="{FF2B5EF4-FFF2-40B4-BE49-F238E27FC236}">
                <a16:creationId xmlns:a16="http://schemas.microsoft.com/office/drawing/2014/main" id="{24AFC294-7D9A-2E55-5185-7841B81D3613}"/>
              </a:ext>
            </a:extLst>
          </p:cNvPr>
          <p:cNvSpPr txBox="1">
            <a:spLocks/>
          </p:cNvSpPr>
          <p:nvPr/>
        </p:nvSpPr>
        <p:spPr>
          <a:xfrm>
            <a:off x="170544" y="1820167"/>
            <a:ext cx="7764587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glet Sans" panose="020F0503030202040203" pitchFamily="34" charset="77"/>
                <a:ea typeface="Aglet Sans" panose="020F0503030202040203" pitchFamily="34" charset="77"/>
                <a:cs typeface="Rubik Light"/>
                <a:sym typeface="Rubik Light"/>
              </a:rPr>
              <a:t>Kampania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 panose="020F0503030202040203" pitchFamily="34" charset="77"/>
              <a:ea typeface="Aglet Sans" panose="020F0503030202040203" pitchFamily="34" charset="77"/>
              <a:cs typeface="Rubik Light"/>
              <a:sym typeface="Rubik Light"/>
            </a:endParaRPr>
          </a:p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Mała zmiana –</a:t>
            </a:r>
            <a:r>
              <a:rPr lang="pl-PL" sz="3600">
                <a:solidFill>
                  <a:srgbClr val="FFFFFF"/>
                </a:solidFill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 </a:t>
            </a:r>
            <a:endParaRPr lang="pl-PL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Arial"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wielki efekt</a:t>
            </a:r>
            <a:endParaRPr lang="pl-PL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</a:endParaRPr>
          </a:p>
        </p:txBody>
      </p:sp>
      <p:sp>
        <p:nvSpPr>
          <p:cNvPr id="4" name="pole tekstowe 4">
            <a:extLst>
              <a:ext uri="{FF2B5EF4-FFF2-40B4-BE49-F238E27FC236}">
                <a16:creationId xmlns:a16="http://schemas.microsoft.com/office/drawing/2014/main" id="{8D2EA45D-FA4F-D419-346A-D70EBB6D617A}"/>
              </a:ext>
            </a:extLst>
          </p:cNvPr>
          <p:cNvSpPr txBox="1"/>
          <p:nvPr/>
        </p:nvSpPr>
        <p:spPr>
          <a:xfrm>
            <a:off x="3101443" y="1635501"/>
            <a:ext cx="575402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212121">
                    <a:lumMod val="50000"/>
                    <a:lumOff val="50000"/>
                  </a:srgbClr>
                </a:solidFill>
                <a:effectLst/>
                <a:uLnTx/>
                <a:uFillTx/>
                <a:latin typeface="Inter"/>
                <a:ea typeface="Inter"/>
                <a:cs typeface="Rubik"/>
                <a:sym typeface="Arial"/>
              </a:rPr>
              <a:t>Twórcy kampanii:</a:t>
            </a:r>
          </a:p>
        </p:txBody>
      </p:sp>
      <p:pic>
        <p:nvPicPr>
          <p:cNvPr id="5" name="Obraz 4" descr="Obraz zawierający tekst, Grafika, Czcionka, clipart&#10;&#10;Opis wygenerowany automatycznie">
            <a:extLst>
              <a:ext uri="{FF2B5EF4-FFF2-40B4-BE49-F238E27FC236}">
                <a16:creationId xmlns:a16="http://schemas.microsoft.com/office/drawing/2014/main" id="{3C7F292D-D4AD-AC7F-A165-0C366DEF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089" y="651454"/>
            <a:ext cx="2094736" cy="64990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23B617-9B1A-6FA7-20B5-74AE1042B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224" y="2298329"/>
            <a:ext cx="714335" cy="81348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623E381-E7A4-C42B-30B3-BC957D0AABC0}"/>
              </a:ext>
            </a:extLst>
          </p:cNvPr>
          <p:cNvSpPr txBox="1"/>
          <p:nvPr/>
        </p:nvSpPr>
        <p:spPr>
          <a:xfrm>
            <a:off x="3107715" y="3301128"/>
            <a:ext cx="55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nter"/>
                <a:ea typeface="Inter"/>
                <a:cs typeface="Rubik"/>
                <a:sym typeface="Arial"/>
              </a:rPr>
              <a:t>Koali</a:t>
            </a:r>
            <a:r>
              <a:rPr kumimoji="0" lang="pl-PL" sz="1800" b="0" i="0" u="none" strike="noStrike" kern="0" cap="none" spc="0" normalizeH="0" baseline="0" noProof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nter"/>
                <a:ea typeface="Inter"/>
                <a:cs typeface="Rubik"/>
                <a:sym typeface="Arial"/>
              </a:rPr>
              <a:t>cja</a:t>
            </a:r>
            <a:r>
              <a: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nter"/>
                <a:ea typeface="Inter"/>
                <a:cs typeface="Rubik"/>
                <a:sym typeface="Arial"/>
              </a:rPr>
              <a:t> zielonych mediów - zasięg ogólnopolski </a:t>
            </a:r>
            <a:r>
              <a:rPr kumimoji="0" lang="pl-PL" sz="1800" b="0" i="0" u="none" strike="noStrike" kern="0" cap="none" spc="0" normalizeH="0" baseline="0" noProof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nter"/>
                <a:ea typeface="Inter"/>
                <a:cs typeface="Rubik"/>
                <a:sym typeface="Arial"/>
              </a:rPr>
              <a:t>digital</a:t>
            </a:r>
            <a:r>
              <a: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Inter"/>
                <a:ea typeface="Inter"/>
                <a:cs typeface="Rubik"/>
                <a:sym typeface="Arial"/>
              </a:rPr>
              <a:t> OOH: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8FD810-253F-1EC3-D390-CC203E61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225" y="4085303"/>
            <a:ext cx="714335" cy="813485"/>
          </a:xfrm>
          <a:prstGeom prst="rect">
            <a:avLst/>
          </a:prstGeom>
        </p:spPr>
      </p:pic>
      <p:pic>
        <p:nvPicPr>
          <p:cNvPr id="9" name="Obraz 8" descr="Obraz zawierający Czcionka, Grafika, logo, projekt graficzny&#10;&#10;Opis wygenerowany automatycznie">
            <a:extLst>
              <a:ext uri="{FF2B5EF4-FFF2-40B4-BE49-F238E27FC236}">
                <a16:creationId xmlns:a16="http://schemas.microsoft.com/office/drawing/2014/main" id="{C6492D9C-A6BA-AB70-7B9D-E6110D962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668" y="4170136"/>
            <a:ext cx="1934314" cy="67267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A255D49-DA0B-12E2-FBD5-EDA98C9FEF9E}"/>
              </a:ext>
            </a:extLst>
          </p:cNvPr>
          <p:cNvSpPr txBox="1"/>
          <p:nvPr/>
        </p:nvSpPr>
        <p:spPr>
          <a:xfrm>
            <a:off x="2286000" y="241883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 </a:t>
            </a: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2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A7B7BB56-1441-C88A-9D33-E76DA76F5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41" y="2298329"/>
            <a:ext cx="1782754" cy="100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66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green leaf&#10;&#10;Description automatically generated">
            <a:extLst>
              <a:ext uri="{FF2B5EF4-FFF2-40B4-BE49-F238E27FC236}">
                <a16:creationId xmlns:a16="http://schemas.microsoft.com/office/drawing/2014/main" id="{F779FFEA-CE43-1396-D43E-DC6113582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859" y="387443"/>
            <a:ext cx="2365690" cy="4228435"/>
          </a:xfrm>
          <a:prstGeom prst="rect">
            <a:avLst/>
          </a:prstGeom>
        </p:spPr>
      </p:pic>
      <p:sp>
        <p:nvSpPr>
          <p:cNvPr id="3" name="Google Shape;166;p27">
            <a:extLst>
              <a:ext uri="{FF2B5EF4-FFF2-40B4-BE49-F238E27FC236}">
                <a16:creationId xmlns:a16="http://schemas.microsoft.com/office/drawing/2014/main" id="{70065DCA-87A6-2209-094C-2C25946342F5}"/>
              </a:ext>
            </a:extLst>
          </p:cNvPr>
          <p:cNvSpPr txBox="1">
            <a:spLocks/>
          </p:cNvSpPr>
          <p:nvPr/>
        </p:nvSpPr>
        <p:spPr>
          <a:xfrm>
            <a:off x="160953" y="2029603"/>
            <a:ext cx="2862576" cy="96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990"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let Sans"/>
                <a:ea typeface="Aglet Sans" panose="020F0503030202040203" pitchFamily="34" charset="77"/>
                <a:cs typeface="Rubik Light"/>
                <a:sym typeface="Rubik Light"/>
              </a:rPr>
              <a:t>Mała zmiana, wielki efekt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glet Sans"/>
              <a:ea typeface="Aglet Sans" panose="020F0503030202040203" pitchFamily="34" charset="77"/>
              <a:cs typeface="Rubik Light"/>
              <a:sym typeface="Rubik Light"/>
            </a:endParaRPr>
          </a:p>
        </p:txBody>
      </p:sp>
      <p:pic>
        <p:nvPicPr>
          <p:cNvPr id="4" name="Picture 2" descr="A screen shot of a green leaf&#10;&#10;Description automatically generated">
            <a:extLst>
              <a:ext uri="{FF2B5EF4-FFF2-40B4-BE49-F238E27FC236}">
                <a16:creationId xmlns:a16="http://schemas.microsoft.com/office/drawing/2014/main" id="{AEAD97EE-54E6-298E-063D-566EC5CD0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800" y="386857"/>
            <a:ext cx="2387149" cy="4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6643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A819FCC998184694087C1BE8228D14" ma:contentTypeVersion="14" ma:contentTypeDescription="Utwórz nowy dokument." ma:contentTypeScope="" ma:versionID="42c28d1ffbce530b343817143fe6922b">
  <xsd:schema xmlns:xsd="http://www.w3.org/2001/XMLSchema" xmlns:xs="http://www.w3.org/2001/XMLSchema" xmlns:p="http://schemas.microsoft.com/office/2006/metadata/properties" xmlns:ns3="068e948b-45ed-4ae3-abba-18b014d8cc78" xmlns:ns4="68a3d158-bece-40c4-a49d-e08d0b26f816" targetNamespace="http://schemas.microsoft.com/office/2006/metadata/properties" ma:root="true" ma:fieldsID="67ab99dc26bb4bb34203e958d28a8c16" ns3:_="" ns4:_="">
    <xsd:import namespace="068e948b-45ed-4ae3-abba-18b014d8cc78"/>
    <xsd:import namespace="68a3d158-bece-40c4-a49d-e08d0b26f81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Tags" minOccurs="0"/>
                <xsd:element ref="ns4:MediaServiceOCR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e948b-45ed-4ae3-abba-18b014d8cc7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a3d158-bece-40c4-a49d-e08d0b26f8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8a3d158-bece-40c4-a49d-e08d0b26f816" xsi:nil="true"/>
  </documentManagement>
</p:properties>
</file>

<file path=customXml/itemProps1.xml><?xml version="1.0" encoding="utf-8"?>
<ds:datastoreItem xmlns:ds="http://schemas.openxmlformats.org/officeDocument/2006/customXml" ds:itemID="{76BC684F-5E90-4FB4-AA41-8D1C2E07F8EC}">
  <ds:schemaRefs>
    <ds:schemaRef ds:uri="068e948b-45ed-4ae3-abba-18b014d8cc78"/>
    <ds:schemaRef ds:uri="68a3d158-bece-40c4-a49d-e08d0b26f8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3401A0C-10C4-4167-83DC-6431181433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2D57FB-7376-437A-A050-0A6D43C0A32C}">
  <ds:schemaRefs>
    <ds:schemaRef ds:uri="068e948b-45ed-4ae3-abba-18b014d8cc78"/>
    <ds:schemaRef ds:uri="68a3d158-bece-40c4-a49d-e08d0b26f8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575</Words>
  <Application>Microsoft Office PowerPoint</Application>
  <PresentationFormat>Pokaz na ekranie (16:9)</PresentationFormat>
  <Paragraphs>174</Paragraphs>
  <Slides>24</Slides>
  <Notes>14</Notes>
  <HiddenSlides>0</HiddenSlides>
  <MMClips>0</MMClips>
  <ScaleCrop>false</ScaleCrop>
  <HeadingPairs>
    <vt:vector size="4" baseType="variant">
      <vt:variant>
        <vt:lpstr>Motyw</vt:lpstr>
      </vt:variant>
      <vt:variant>
        <vt:i4>7</vt:i4>
      </vt:variant>
      <vt:variant>
        <vt:lpstr>Tytuły slajdów</vt:lpstr>
      </vt:variant>
      <vt:variant>
        <vt:i4>24</vt:i4>
      </vt:variant>
    </vt:vector>
  </HeadingPairs>
  <TitlesOfParts>
    <vt:vector size="31" baseType="lpstr">
      <vt:lpstr>Simple Dark</vt:lpstr>
      <vt:lpstr>2_Simple Dark</vt:lpstr>
      <vt:lpstr>4_Simple Dark</vt:lpstr>
      <vt:lpstr>3_Simple Dark</vt:lpstr>
      <vt:lpstr>7_Simple Dark</vt:lpstr>
      <vt:lpstr>8_Simple Dark</vt:lpstr>
      <vt:lpstr>10_Simple Dark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Podsumowanie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Zielona Energia Czyste Miasta</dc:title>
  <dc:creator>Jakub Lysejko</dc:creator>
  <cp:lastModifiedBy>Wojciech Bieńkowski</cp:lastModifiedBy>
  <cp:revision>11</cp:revision>
  <dcterms:modified xsi:type="dcterms:W3CDTF">2024-06-28T08:28:24Z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0x01010026A819FCC998184694087C1BE8228D14</vt:lpwstr>
  </property>
  <property fmtid="{D5CDD505-2E9C-101B-9397-08002B2CF9AE}" pid="3" name="MSIP_Label_a844c618-538c-404a-b2f6-f58b5e4f4fae_Enabled">
    <vt:lpwstr>true</vt:lpwstr>
  </property>
  <property fmtid="{D5CDD505-2E9C-101B-9397-08002B2CF9AE}" pid="4" name="MSIP_Label_a844c618-538c-404a-b2f6-f58b5e4f4fae_SetDate">
    <vt:lpwstr>2024-06-04T10:10:30Z</vt:lpwstr>
  </property>
  <property fmtid="{D5CDD505-2E9C-101B-9397-08002B2CF9AE}" pid="5" name="MSIP_Label_a844c618-538c-404a-b2f6-f58b5e4f4fae_Method">
    <vt:lpwstr>Privileged</vt:lpwstr>
  </property>
  <property fmtid="{D5CDD505-2E9C-101B-9397-08002B2CF9AE}" pid="6" name="MSIP_Label_a844c618-538c-404a-b2f6-f58b5e4f4fae_Name">
    <vt:lpwstr>Public</vt:lpwstr>
  </property>
  <property fmtid="{D5CDD505-2E9C-101B-9397-08002B2CF9AE}" pid="7" name="MSIP_Label_a844c618-538c-404a-b2f6-f58b5e4f4fae_SiteId">
    <vt:lpwstr>41eb501a-f671-4ce0-a5bf-b64168c3705f</vt:lpwstr>
  </property>
  <property fmtid="{D5CDD505-2E9C-101B-9397-08002B2CF9AE}" pid="8" name="MSIP_Label_a844c618-538c-404a-b2f6-f58b5e4f4fae_ActionId">
    <vt:lpwstr>e206c9bd-056d-412b-8b30-72c4b9e056e0</vt:lpwstr>
  </property>
  <property fmtid="{D5CDD505-2E9C-101B-9397-08002B2CF9AE}" pid="9" name="MSIP_Label_a844c618-538c-404a-b2f6-f58b5e4f4fae_ContentBits">
    <vt:lpwstr>0</vt:lpwstr>
  </property>
</Properties>
</file>